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2"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300" r:id="rId35"/>
    <p:sldId id="301" r:id="rId36"/>
    <p:sldId id="302" r:id="rId37"/>
    <p:sldId id="303" r:id="rId38"/>
    <p:sldId id="304" r:id="rId39"/>
    <p:sldId id="305" r:id="rId40"/>
    <p:sldId id="306" r:id="rId41"/>
    <p:sldId id="307" r:id="rId42"/>
    <p:sldId id="308" r:id="rId43"/>
    <p:sldId id="309" r:id="rId44"/>
    <p:sldId id="267" r:id="rId4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EC4414-B5B3-4DA5-A7BB-A004297462E3}">
  <a:tblStyle styleId="{6EEC4414-B5B3-4DA5-A7BB-A004297462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56"/>
    <p:restoredTop sz="94694"/>
  </p:normalViewPr>
  <p:slideViewPr>
    <p:cSldViewPr snapToGrid="0">
      <p:cViewPr varScale="1">
        <p:scale>
          <a:sx n="139" d="100"/>
          <a:sy n="139" d="100"/>
        </p:scale>
        <p:origin x="176" y="5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014BC0-48A1-4ACE-B420-3245C1A80D1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1AE9266-1C3F-4949-A52B-A1989438FB3A}">
      <dgm:prSet/>
      <dgm:spPr/>
      <dgm:t>
        <a:bodyPr/>
        <a:lstStyle/>
        <a:p>
          <a:r>
            <a:rPr lang="en-US"/>
            <a:t>Data cleaning: There are no missing values in the 1st dataset although data variables were renamed for easier recognition, such as ‘satisfaction’ to ‘Satisfaction’. For the 2nd dataset, stemming or lemminization for word clouds. There are missing values also which are ignored.</a:t>
          </a:r>
        </a:p>
      </dgm:t>
    </dgm:pt>
    <dgm:pt modelId="{5DB8A6BE-67A5-479E-8902-0D28F3F0D783}" type="parTrans" cxnId="{3F085DF2-47E6-4958-893F-4B290716270B}">
      <dgm:prSet/>
      <dgm:spPr/>
      <dgm:t>
        <a:bodyPr/>
        <a:lstStyle/>
        <a:p>
          <a:endParaRPr lang="en-US"/>
        </a:p>
      </dgm:t>
    </dgm:pt>
    <dgm:pt modelId="{5E60B536-7B80-4639-B0CC-43DBEBE878EB}" type="sibTrans" cxnId="{3F085DF2-47E6-4958-893F-4B290716270B}">
      <dgm:prSet/>
      <dgm:spPr/>
      <dgm:t>
        <a:bodyPr/>
        <a:lstStyle/>
        <a:p>
          <a:endParaRPr lang="en-US"/>
        </a:p>
      </dgm:t>
    </dgm:pt>
    <dgm:pt modelId="{79F4C511-7399-4AFA-88EF-F24C4CCF7BEA}">
      <dgm:prSet/>
      <dgm:spPr/>
      <dgm:t>
        <a:bodyPr/>
        <a:lstStyle/>
        <a:p>
          <a:r>
            <a:rPr lang="en-US"/>
            <a:t>Data exploration: Finding correlation with the variable ‘satisfaction’ and other variables, calculating </a:t>
          </a:r>
        </a:p>
      </dgm:t>
    </dgm:pt>
    <dgm:pt modelId="{BCFBB5D5-189B-441E-BE45-445CBA9AEC72}" type="parTrans" cxnId="{C846D1CC-6473-48DB-A42B-A4FD099B099C}">
      <dgm:prSet/>
      <dgm:spPr/>
      <dgm:t>
        <a:bodyPr/>
        <a:lstStyle/>
        <a:p>
          <a:endParaRPr lang="en-US"/>
        </a:p>
      </dgm:t>
    </dgm:pt>
    <dgm:pt modelId="{35BF3FFA-C7DB-48BF-B125-B97F71C3DB4B}" type="sibTrans" cxnId="{C846D1CC-6473-48DB-A42B-A4FD099B099C}">
      <dgm:prSet/>
      <dgm:spPr/>
      <dgm:t>
        <a:bodyPr/>
        <a:lstStyle/>
        <a:p>
          <a:endParaRPr lang="en-US"/>
        </a:p>
      </dgm:t>
    </dgm:pt>
    <dgm:pt modelId="{35AFF48C-C925-444E-868B-575B3DCA78D8}">
      <dgm:prSet/>
      <dgm:spPr/>
      <dgm:t>
        <a:bodyPr/>
        <a:lstStyle/>
        <a:p>
          <a:r>
            <a:rPr lang="en-US"/>
            <a:t>Data visualization: Visualizations addressing the ‘satisfaction’ variable.</a:t>
          </a:r>
        </a:p>
      </dgm:t>
    </dgm:pt>
    <dgm:pt modelId="{B16F7102-2AF8-4645-8335-1CB93937CF1D}" type="parTrans" cxnId="{9D772E1F-E844-4369-8397-0620A9906ACF}">
      <dgm:prSet/>
      <dgm:spPr/>
      <dgm:t>
        <a:bodyPr/>
        <a:lstStyle/>
        <a:p>
          <a:endParaRPr lang="en-US"/>
        </a:p>
      </dgm:t>
    </dgm:pt>
    <dgm:pt modelId="{ACF0455E-F063-4900-A15B-E56DA658CAD2}" type="sibTrans" cxnId="{9D772E1F-E844-4369-8397-0620A9906ACF}">
      <dgm:prSet/>
      <dgm:spPr/>
      <dgm:t>
        <a:bodyPr/>
        <a:lstStyle/>
        <a:p>
          <a:endParaRPr lang="en-US"/>
        </a:p>
      </dgm:t>
    </dgm:pt>
    <dgm:pt modelId="{B7D95626-FC48-4224-A307-14990A31BA2E}" type="pres">
      <dgm:prSet presAssocID="{D1014BC0-48A1-4ACE-B420-3245C1A80D1C}" presName="root" presStyleCnt="0">
        <dgm:presLayoutVars>
          <dgm:dir/>
          <dgm:resizeHandles val="exact"/>
        </dgm:presLayoutVars>
      </dgm:prSet>
      <dgm:spPr/>
    </dgm:pt>
    <dgm:pt modelId="{4B0E3CCF-50D6-4C8D-856B-074F37D43C4D}" type="pres">
      <dgm:prSet presAssocID="{11AE9266-1C3F-4949-A52B-A1989438FB3A}" presName="compNode" presStyleCnt="0"/>
      <dgm:spPr/>
    </dgm:pt>
    <dgm:pt modelId="{954E2822-F11D-4AE2-9CE4-9AEDA1BB7589}" type="pres">
      <dgm:prSet presAssocID="{11AE9266-1C3F-4949-A52B-A1989438FB3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9546C49D-4C71-4D3E-837C-FAAA763CA639}" type="pres">
      <dgm:prSet presAssocID="{11AE9266-1C3F-4949-A52B-A1989438FB3A}" presName="spaceRect" presStyleCnt="0"/>
      <dgm:spPr/>
    </dgm:pt>
    <dgm:pt modelId="{C51D2947-5241-431F-BEF8-3A851BAE9761}" type="pres">
      <dgm:prSet presAssocID="{11AE9266-1C3F-4949-A52B-A1989438FB3A}" presName="textRect" presStyleLbl="revTx" presStyleIdx="0" presStyleCnt="3">
        <dgm:presLayoutVars>
          <dgm:chMax val="1"/>
          <dgm:chPref val="1"/>
        </dgm:presLayoutVars>
      </dgm:prSet>
      <dgm:spPr/>
    </dgm:pt>
    <dgm:pt modelId="{3F7F7974-FA93-4A0F-988A-AA631F9688C1}" type="pres">
      <dgm:prSet presAssocID="{5E60B536-7B80-4639-B0CC-43DBEBE878EB}" presName="sibTrans" presStyleCnt="0"/>
      <dgm:spPr/>
    </dgm:pt>
    <dgm:pt modelId="{9677CA60-810C-4E38-9F14-76D5BF7E9EA5}" type="pres">
      <dgm:prSet presAssocID="{79F4C511-7399-4AFA-88EF-F24C4CCF7BEA}" presName="compNode" presStyleCnt="0"/>
      <dgm:spPr/>
    </dgm:pt>
    <dgm:pt modelId="{3A279127-BDAA-42CA-A9CE-5E44E51C51E0}" type="pres">
      <dgm:prSet presAssocID="{79F4C511-7399-4AFA-88EF-F24C4CCF7BE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366D96F8-F786-4E41-943E-5A74CC7A7284}" type="pres">
      <dgm:prSet presAssocID="{79F4C511-7399-4AFA-88EF-F24C4CCF7BEA}" presName="spaceRect" presStyleCnt="0"/>
      <dgm:spPr/>
    </dgm:pt>
    <dgm:pt modelId="{D944F279-0104-455B-BE88-1D2B7341E7B6}" type="pres">
      <dgm:prSet presAssocID="{79F4C511-7399-4AFA-88EF-F24C4CCF7BEA}" presName="textRect" presStyleLbl="revTx" presStyleIdx="1" presStyleCnt="3">
        <dgm:presLayoutVars>
          <dgm:chMax val="1"/>
          <dgm:chPref val="1"/>
        </dgm:presLayoutVars>
      </dgm:prSet>
      <dgm:spPr/>
    </dgm:pt>
    <dgm:pt modelId="{C72173BE-E445-450F-BC88-694D6DDE9960}" type="pres">
      <dgm:prSet presAssocID="{35BF3FFA-C7DB-48BF-B125-B97F71C3DB4B}" presName="sibTrans" presStyleCnt="0"/>
      <dgm:spPr/>
    </dgm:pt>
    <dgm:pt modelId="{D781ABEB-668B-4C2C-9E67-A6820CD1576A}" type="pres">
      <dgm:prSet presAssocID="{35AFF48C-C925-444E-868B-575B3DCA78D8}" presName="compNode" presStyleCnt="0"/>
      <dgm:spPr/>
    </dgm:pt>
    <dgm:pt modelId="{38B26BDA-A0CA-4AE7-AC9D-6B74E04745E3}" type="pres">
      <dgm:prSet presAssocID="{35AFF48C-C925-444E-868B-575B3DCA78D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2324DA29-AD93-412D-B950-7635EC199620}" type="pres">
      <dgm:prSet presAssocID="{35AFF48C-C925-444E-868B-575B3DCA78D8}" presName="spaceRect" presStyleCnt="0"/>
      <dgm:spPr/>
    </dgm:pt>
    <dgm:pt modelId="{22026D68-B5EE-4BC5-91D5-2696B1333EE5}" type="pres">
      <dgm:prSet presAssocID="{35AFF48C-C925-444E-868B-575B3DCA78D8}" presName="textRect" presStyleLbl="revTx" presStyleIdx="2" presStyleCnt="3">
        <dgm:presLayoutVars>
          <dgm:chMax val="1"/>
          <dgm:chPref val="1"/>
        </dgm:presLayoutVars>
      </dgm:prSet>
      <dgm:spPr/>
    </dgm:pt>
  </dgm:ptLst>
  <dgm:cxnLst>
    <dgm:cxn modelId="{9D772E1F-E844-4369-8397-0620A9906ACF}" srcId="{D1014BC0-48A1-4ACE-B420-3245C1A80D1C}" destId="{35AFF48C-C925-444E-868B-575B3DCA78D8}" srcOrd="2" destOrd="0" parTransId="{B16F7102-2AF8-4645-8335-1CB93937CF1D}" sibTransId="{ACF0455E-F063-4900-A15B-E56DA658CAD2}"/>
    <dgm:cxn modelId="{8424F63E-D2BA-4BD0-A31F-1C30A7EE2792}" type="presOf" srcId="{79F4C511-7399-4AFA-88EF-F24C4CCF7BEA}" destId="{D944F279-0104-455B-BE88-1D2B7341E7B6}" srcOrd="0" destOrd="0" presId="urn:microsoft.com/office/officeart/2018/2/layout/IconLabelList"/>
    <dgm:cxn modelId="{F6138C43-3DFB-4793-9ECC-D19EBD5B2580}" type="presOf" srcId="{D1014BC0-48A1-4ACE-B420-3245C1A80D1C}" destId="{B7D95626-FC48-4224-A307-14990A31BA2E}" srcOrd="0" destOrd="0" presId="urn:microsoft.com/office/officeart/2018/2/layout/IconLabelList"/>
    <dgm:cxn modelId="{88404487-CD8E-4EA8-AF5A-450ABD7907D8}" type="presOf" srcId="{35AFF48C-C925-444E-868B-575B3DCA78D8}" destId="{22026D68-B5EE-4BC5-91D5-2696B1333EE5}" srcOrd="0" destOrd="0" presId="urn:microsoft.com/office/officeart/2018/2/layout/IconLabelList"/>
    <dgm:cxn modelId="{4B2893BC-F3C8-4B8E-B175-F730D3CE3505}" type="presOf" srcId="{11AE9266-1C3F-4949-A52B-A1989438FB3A}" destId="{C51D2947-5241-431F-BEF8-3A851BAE9761}" srcOrd="0" destOrd="0" presId="urn:microsoft.com/office/officeart/2018/2/layout/IconLabelList"/>
    <dgm:cxn modelId="{C846D1CC-6473-48DB-A42B-A4FD099B099C}" srcId="{D1014BC0-48A1-4ACE-B420-3245C1A80D1C}" destId="{79F4C511-7399-4AFA-88EF-F24C4CCF7BEA}" srcOrd="1" destOrd="0" parTransId="{BCFBB5D5-189B-441E-BE45-445CBA9AEC72}" sibTransId="{35BF3FFA-C7DB-48BF-B125-B97F71C3DB4B}"/>
    <dgm:cxn modelId="{3F085DF2-47E6-4958-893F-4B290716270B}" srcId="{D1014BC0-48A1-4ACE-B420-3245C1A80D1C}" destId="{11AE9266-1C3F-4949-A52B-A1989438FB3A}" srcOrd="0" destOrd="0" parTransId="{5DB8A6BE-67A5-479E-8902-0D28F3F0D783}" sibTransId="{5E60B536-7B80-4639-B0CC-43DBEBE878EB}"/>
    <dgm:cxn modelId="{62ECF60D-1DC0-4D12-8210-C043E52E4B7B}" type="presParOf" srcId="{B7D95626-FC48-4224-A307-14990A31BA2E}" destId="{4B0E3CCF-50D6-4C8D-856B-074F37D43C4D}" srcOrd="0" destOrd="0" presId="urn:microsoft.com/office/officeart/2018/2/layout/IconLabelList"/>
    <dgm:cxn modelId="{E33FF38B-63A6-4806-8A71-8BD475D6AEC9}" type="presParOf" srcId="{4B0E3CCF-50D6-4C8D-856B-074F37D43C4D}" destId="{954E2822-F11D-4AE2-9CE4-9AEDA1BB7589}" srcOrd="0" destOrd="0" presId="urn:microsoft.com/office/officeart/2018/2/layout/IconLabelList"/>
    <dgm:cxn modelId="{1E3C755B-DA2B-4827-85D9-EDB1DAD03597}" type="presParOf" srcId="{4B0E3CCF-50D6-4C8D-856B-074F37D43C4D}" destId="{9546C49D-4C71-4D3E-837C-FAAA763CA639}" srcOrd="1" destOrd="0" presId="urn:microsoft.com/office/officeart/2018/2/layout/IconLabelList"/>
    <dgm:cxn modelId="{5145CF5C-DC75-4E01-85A8-D3943B9990EC}" type="presParOf" srcId="{4B0E3CCF-50D6-4C8D-856B-074F37D43C4D}" destId="{C51D2947-5241-431F-BEF8-3A851BAE9761}" srcOrd="2" destOrd="0" presId="urn:microsoft.com/office/officeart/2018/2/layout/IconLabelList"/>
    <dgm:cxn modelId="{302C5AD1-026F-4E67-8D07-B05285B7EBEF}" type="presParOf" srcId="{B7D95626-FC48-4224-A307-14990A31BA2E}" destId="{3F7F7974-FA93-4A0F-988A-AA631F9688C1}" srcOrd="1" destOrd="0" presId="urn:microsoft.com/office/officeart/2018/2/layout/IconLabelList"/>
    <dgm:cxn modelId="{3F759F4B-1A9C-441D-B437-7E5E4265C6FD}" type="presParOf" srcId="{B7D95626-FC48-4224-A307-14990A31BA2E}" destId="{9677CA60-810C-4E38-9F14-76D5BF7E9EA5}" srcOrd="2" destOrd="0" presId="urn:microsoft.com/office/officeart/2018/2/layout/IconLabelList"/>
    <dgm:cxn modelId="{4816B373-B245-42AE-BB5F-E6B667711D60}" type="presParOf" srcId="{9677CA60-810C-4E38-9F14-76D5BF7E9EA5}" destId="{3A279127-BDAA-42CA-A9CE-5E44E51C51E0}" srcOrd="0" destOrd="0" presId="urn:microsoft.com/office/officeart/2018/2/layout/IconLabelList"/>
    <dgm:cxn modelId="{F39DC1BF-9CD1-4126-9250-2A3B35E2492C}" type="presParOf" srcId="{9677CA60-810C-4E38-9F14-76D5BF7E9EA5}" destId="{366D96F8-F786-4E41-943E-5A74CC7A7284}" srcOrd="1" destOrd="0" presId="urn:microsoft.com/office/officeart/2018/2/layout/IconLabelList"/>
    <dgm:cxn modelId="{A33FC099-A683-4934-8F30-E5E62644B8EB}" type="presParOf" srcId="{9677CA60-810C-4E38-9F14-76D5BF7E9EA5}" destId="{D944F279-0104-455B-BE88-1D2B7341E7B6}" srcOrd="2" destOrd="0" presId="urn:microsoft.com/office/officeart/2018/2/layout/IconLabelList"/>
    <dgm:cxn modelId="{87067AB4-BFD8-427C-AD12-6D6C0DF83097}" type="presParOf" srcId="{B7D95626-FC48-4224-A307-14990A31BA2E}" destId="{C72173BE-E445-450F-BC88-694D6DDE9960}" srcOrd="3" destOrd="0" presId="urn:microsoft.com/office/officeart/2018/2/layout/IconLabelList"/>
    <dgm:cxn modelId="{7D5D4912-FB8A-40B3-8C4F-820A131C64D4}" type="presParOf" srcId="{B7D95626-FC48-4224-A307-14990A31BA2E}" destId="{D781ABEB-668B-4C2C-9E67-A6820CD1576A}" srcOrd="4" destOrd="0" presId="urn:microsoft.com/office/officeart/2018/2/layout/IconLabelList"/>
    <dgm:cxn modelId="{D01F99F7-31C3-456A-884B-5B1BD81F5F59}" type="presParOf" srcId="{D781ABEB-668B-4C2C-9E67-A6820CD1576A}" destId="{38B26BDA-A0CA-4AE7-AC9D-6B74E04745E3}" srcOrd="0" destOrd="0" presId="urn:microsoft.com/office/officeart/2018/2/layout/IconLabelList"/>
    <dgm:cxn modelId="{255027CC-0BBD-4317-BF7B-5549B291C974}" type="presParOf" srcId="{D781ABEB-668B-4C2C-9E67-A6820CD1576A}" destId="{2324DA29-AD93-412D-B950-7635EC199620}" srcOrd="1" destOrd="0" presId="urn:microsoft.com/office/officeart/2018/2/layout/IconLabelList"/>
    <dgm:cxn modelId="{503AD418-0BE1-449D-8C36-F2EEE5B37A38}" type="presParOf" srcId="{D781ABEB-668B-4C2C-9E67-A6820CD1576A}" destId="{22026D68-B5EE-4BC5-91D5-2696B1333EE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A2335E-0F3F-4D5C-BF4D-37EDC41C677C}"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F80D3331-04E9-46D0-A103-F4B846807922}">
      <dgm:prSet/>
      <dgm:spPr/>
      <dgm:t>
        <a:bodyPr/>
        <a:lstStyle/>
        <a:p>
          <a:pPr>
            <a:lnSpc>
              <a:spcPct val="100000"/>
            </a:lnSpc>
            <a:defRPr b="1"/>
          </a:pPr>
          <a:r>
            <a:rPr lang="en-US"/>
            <a:t>Challenges</a:t>
          </a:r>
        </a:p>
      </dgm:t>
    </dgm:pt>
    <dgm:pt modelId="{A8080C68-7F24-4744-8096-9536BC38360A}" type="parTrans" cxnId="{103E2C37-7A4C-4300-BBA2-A0EE7981DF64}">
      <dgm:prSet/>
      <dgm:spPr/>
      <dgm:t>
        <a:bodyPr/>
        <a:lstStyle/>
        <a:p>
          <a:endParaRPr lang="en-US"/>
        </a:p>
      </dgm:t>
    </dgm:pt>
    <dgm:pt modelId="{09F69D8E-166F-42F2-99A4-626EE12A29F6}" type="sibTrans" cxnId="{103E2C37-7A4C-4300-BBA2-A0EE7981DF64}">
      <dgm:prSet/>
      <dgm:spPr/>
      <dgm:t>
        <a:bodyPr/>
        <a:lstStyle/>
        <a:p>
          <a:endParaRPr lang="en-US"/>
        </a:p>
      </dgm:t>
    </dgm:pt>
    <dgm:pt modelId="{4C19B5C4-BD95-4CFA-8511-4FF7FF2CF273}">
      <dgm:prSet/>
      <dgm:spPr/>
      <dgm:t>
        <a:bodyPr/>
        <a:lstStyle/>
        <a:p>
          <a:pPr>
            <a:lnSpc>
              <a:spcPct val="100000"/>
            </a:lnSpc>
          </a:pPr>
          <a:r>
            <a:rPr lang="en-US"/>
            <a:t>Finding the correct visuals for the dashboard and filtering methods. Avoiding cluttering visuals was key early on.</a:t>
          </a:r>
        </a:p>
      </dgm:t>
    </dgm:pt>
    <dgm:pt modelId="{B132C2CE-D44F-49FA-A174-42B2E9112DFC}" type="parTrans" cxnId="{7C66703D-3060-4A59-9AD7-3C7C105B7957}">
      <dgm:prSet/>
      <dgm:spPr/>
      <dgm:t>
        <a:bodyPr/>
        <a:lstStyle/>
        <a:p>
          <a:endParaRPr lang="en-US"/>
        </a:p>
      </dgm:t>
    </dgm:pt>
    <dgm:pt modelId="{3794A055-CC07-4B5F-B681-152B246F22EB}" type="sibTrans" cxnId="{7C66703D-3060-4A59-9AD7-3C7C105B7957}">
      <dgm:prSet/>
      <dgm:spPr/>
      <dgm:t>
        <a:bodyPr/>
        <a:lstStyle/>
        <a:p>
          <a:endParaRPr lang="en-US"/>
        </a:p>
      </dgm:t>
    </dgm:pt>
    <dgm:pt modelId="{09E8024D-B73E-4636-9BFD-9957291F85C1}">
      <dgm:prSet/>
      <dgm:spPr/>
      <dgm:t>
        <a:bodyPr/>
        <a:lstStyle/>
        <a:p>
          <a:pPr>
            <a:lnSpc>
              <a:spcPct val="100000"/>
            </a:lnSpc>
          </a:pPr>
          <a:r>
            <a:rPr lang="en-US"/>
            <a:t>Lack of time variable that match with relevant data for time series in canva.</a:t>
          </a:r>
        </a:p>
      </dgm:t>
    </dgm:pt>
    <dgm:pt modelId="{1FB8D2A0-955D-4576-BC7F-CE42F0B2EF33}" type="parTrans" cxnId="{BAB1882A-D5F4-4A31-9743-7AA9CE7F5229}">
      <dgm:prSet/>
      <dgm:spPr/>
      <dgm:t>
        <a:bodyPr/>
        <a:lstStyle/>
        <a:p>
          <a:endParaRPr lang="en-US"/>
        </a:p>
      </dgm:t>
    </dgm:pt>
    <dgm:pt modelId="{94542DBF-39AC-4B1F-9D8A-13C58FF1DE4C}" type="sibTrans" cxnId="{BAB1882A-D5F4-4A31-9743-7AA9CE7F5229}">
      <dgm:prSet/>
      <dgm:spPr/>
      <dgm:t>
        <a:bodyPr/>
        <a:lstStyle/>
        <a:p>
          <a:endParaRPr lang="en-US"/>
        </a:p>
      </dgm:t>
    </dgm:pt>
    <dgm:pt modelId="{4863D969-2578-4F56-882B-3C33BC3CD067}">
      <dgm:prSet/>
      <dgm:spPr/>
      <dgm:t>
        <a:bodyPr/>
        <a:lstStyle/>
        <a:p>
          <a:pPr>
            <a:lnSpc>
              <a:spcPct val="100000"/>
            </a:lnSpc>
            <a:defRPr b="1"/>
          </a:pPr>
          <a:r>
            <a:rPr lang="en-US"/>
            <a:t>Lesson Learned</a:t>
          </a:r>
        </a:p>
      </dgm:t>
    </dgm:pt>
    <dgm:pt modelId="{6648EF6F-F0FC-4671-BA68-41D23FCD4BA9}" type="parTrans" cxnId="{7E5BA17F-7969-4339-87DE-1AD734BB1CFC}">
      <dgm:prSet/>
      <dgm:spPr/>
      <dgm:t>
        <a:bodyPr/>
        <a:lstStyle/>
        <a:p>
          <a:endParaRPr lang="en-US"/>
        </a:p>
      </dgm:t>
    </dgm:pt>
    <dgm:pt modelId="{42229107-4250-4E79-BD58-E9BB0BB8171E}" type="sibTrans" cxnId="{7E5BA17F-7969-4339-87DE-1AD734BB1CFC}">
      <dgm:prSet/>
      <dgm:spPr/>
      <dgm:t>
        <a:bodyPr/>
        <a:lstStyle/>
        <a:p>
          <a:endParaRPr lang="en-US"/>
        </a:p>
      </dgm:t>
    </dgm:pt>
    <dgm:pt modelId="{B4734F56-B4DF-43DB-A798-7149DE7AF216}">
      <dgm:prSet/>
      <dgm:spPr/>
      <dgm:t>
        <a:bodyPr/>
        <a:lstStyle/>
        <a:p>
          <a:pPr>
            <a:lnSpc>
              <a:spcPct val="100000"/>
            </a:lnSpc>
          </a:pPr>
          <a:r>
            <a:rPr lang="en-US"/>
            <a:t>Additional datasets were required to have a better understanding of the subject</a:t>
          </a:r>
        </a:p>
      </dgm:t>
    </dgm:pt>
    <dgm:pt modelId="{E8D53F97-BCC7-48E9-8ABD-DBC17F173054}" type="parTrans" cxnId="{64B3B4BB-DB31-46E3-9641-89408FE017D2}">
      <dgm:prSet/>
      <dgm:spPr/>
      <dgm:t>
        <a:bodyPr/>
        <a:lstStyle/>
        <a:p>
          <a:endParaRPr lang="en-US"/>
        </a:p>
      </dgm:t>
    </dgm:pt>
    <dgm:pt modelId="{756A0A21-A5C5-4C21-89DC-3D347E14E464}" type="sibTrans" cxnId="{64B3B4BB-DB31-46E3-9641-89408FE017D2}">
      <dgm:prSet/>
      <dgm:spPr/>
      <dgm:t>
        <a:bodyPr/>
        <a:lstStyle/>
        <a:p>
          <a:endParaRPr lang="en-US"/>
        </a:p>
      </dgm:t>
    </dgm:pt>
    <dgm:pt modelId="{ADBDA576-8637-4401-9604-4FB15855B8BF}">
      <dgm:prSet/>
      <dgm:spPr/>
      <dgm:t>
        <a:bodyPr/>
        <a:lstStyle/>
        <a:p>
          <a:pPr>
            <a:lnSpc>
              <a:spcPct val="100000"/>
            </a:lnSpc>
          </a:pPr>
          <a:r>
            <a:rPr lang="en-US"/>
            <a:t>Seeking additional tools to visualize the dashboard.</a:t>
          </a:r>
        </a:p>
      </dgm:t>
    </dgm:pt>
    <dgm:pt modelId="{26AB7CE2-B6BF-44CB-8D73-D50044BD833E}" type="parTrans" cxnId="{9D4EAC7A-DC0C-449F-91FB-4A152F1EC9AC}">
      <dgm:prSet/>
      <dgm:spPr/>
      <dgm:t>
        <a:bodyPr/>
        <a:lstStyle/>
        <a:p>
          <a:endParaRPr lang="en-US"/>
        </a:p>
      </dgm:t>
    </dgm:pt>
    <dgm:pt modelId="{0DFB7811-D035-4691-8742-104BBF05ACA8}" type="sibTrans" cxnId="{9D4EAC7A-DC0C-449F-91FB-4A152F1EC9AC}">
      <dgm:prSet/>
      <dgm:spPr/>
      <dgm:t>
        <a:bodyPr/>
        <a:lstStyle/>
        <a:p>
          <a:endParaRPr lang="en-US"/>
        </a:p>
      </dgm:t>
    </dgm:pt>
    <dgm:pt modelId="{3D1E8096-6161-48B9-8A60-CB7FA6E991AD}">
      <dgm:prSet/>
      <dgm:spPr/>
      <dgm:t>
        <a:bodyPr/>
        <a:lstStyle/>
        <a:p>
          <a:pPr>
            <a:lnSpc>
              <a:spcPct val="100000"/>
            </a:lnSpc>
            <a:defRPr b="1"/>
          </a:pPr>
          <a:r>
            <a:rPr lang="en-US"/>
            <a:t>Future Works</a:t>
          </a:r>
        </a:p>
      </dgm:t>
    </dgm:pt>
    <dgm:pt modelId="{9D213ABF-2014-4142-9187-D21FB1A7BE19}" type="parTrans" cxnId="{0554B886-5AD4-4BE0-A27C-F0BB577C363B}">
      <dgm:prSet/>
      <dgm:spPr/>
      <dgm:t>
        <a:bodyPr/>
        <a:lstStyle/>
        <a:p>
          <a:endParaRPr lang="en-US"/>
        </a:p>
      </dgm:t>
    </dgm:pt>
    <dgm:pt modelId="{711B5E2A-5F34-49B2-B347-E3F02B4BFDDA}" type="sibTrans" cxnId="{0554B886-5AD4-4BE0-A27C-F0BB577C363B}">
      <dgm:prSet/>
      <dgm:spPr/>
      <dgm:t>
        <a:bodyPr/>
        <a:lstStyle/>
        <a:p>
          <a:endParaRPr lang="en-US"/>
        </a:p>
      </dgm:t>
    </dgm:pt>
    <dgm:pt modelId="{BA7F60E7-8C48-4228-A106-73E28A971295}">
      <dgm:prSet/>
      <dgm:spPr/>
      <dgm:t>
        <a:bodyPr/>
        <a:lstStyle/>
        <a:p>
          <a:pPr>
            <a:lnSpc>
              <a:spcPct val="100000"/>
            </a:lnSpc>
          </a:pPr>
          <a:r>
            <a:rPr lang="en-US" dirty="0"/>
            <a:t>View the issue by addressing other stakeholders of airline industry such as airline executives and sales instead of airline passengers.</a:t>
          </a:r>
        </a:p>
      </dgm:t>
    </dgm:pt>
    <dgm:pt modelId="{950B627C-DC84-48AD-8DD4-9A10D004CF14}" type="parTrans" cxnId="{FBA7F41F-C6FB-40C9-9952-AAFDCBD24CE6}">
      <dgm:prSet/>
      <dgm:spPr/>
      <dgm:t>
        <a:bodyPr/>
        <a:lstStyle/>
        <a:p>
          <a:endParaRPr lang="en-US"/>
        </a:p>
      </dgm:t>
    </dgm:pt>
    <dgm:pt modelId="{46E5BA81-E2D9-4880-B4F0-D449E6EF1BF6}" type="sibTrans" cxnId="{FBA7F41F-C6FB-40C9-9952-AAFDCBD24CE6}">
      <dgm:prSet/>
      <dgm:spPr/>
      <dgm:t>
        <a:bodyPr/>
        <a:lstStyle/>
        <a:p>
          <a:endParaRPr lang="en-US"/>
        </a:p>
      </dgm:t>
    </dgm:pt>
    <dgm:pt modelId="{B3511DB0-0EBB-41F9-AF14-EF7C7D63586E}" type="pres">
      <dgm:prSet presAssocID="{E7A2335E-0F3F-4D5C-BF4D-37EDC41C677C}" presName="root" presStyleCnt="0">
        <dgm:presLayoutVars>
          <dgm:dir/>
          <dgm:resizeHandles val="exact"/>
        </dgm:presLayoutVars>
      </dgm:prSet>
      <dgm:spPr/>
    </dgm:pt>
    <dgm:pt modelId="{2E4AB115-0887-4218-87BF-48555B30377D}" type="pres">
      <dgm:prSet presAssocID="{F80D3331-04E9-46D0-A103-F4B846807922}" presName="compNode" presStyleCnt="0"/>
      <dgm:spPr/>
    </dgm:pt>
    <dgm:pt modelId="{29EDED47-4B09-492D-9CA8-16BF4E0C25BD}" type="pres">
      <dgm:prSet presAssocID="{F80D3331-04E9-46D0-A103-F4B84680792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B7C2A22B-43C9-4B64-84A0-796EDAF48634}" type="pres">
      <dgm:prSet presAssocID="{F80D3331-04E9-46D0-A103-F4B846807922}" presName="iconSpace" presStyleCnt="0"/>
      <dgm:spPr/>
    </dgm:pt>
    <dgm:pt modelId="{EE72306C-D434-4C94-BD69-EE684F227B7C}" type="pres">
      <dgm:prSet presAssocID="{F80D3331-04E9-46D0-A103-F4B846807922}" presName="parTx" presStyleLbl="revTx" presStyleIdx="0" presStyleCnt="6">
        <dgm:presLayoutVars>
          <dgm:chMax val="0"/>
          <dgm:chPref val="0"/>
        </dgm:presLayoutVars>
      </dgm:prSet>
      <dgm:spPr/>
    </dgm:pt>
    <dgm:pt modelId="{F21F3988-4145-4DAC-B6DA-6154E2A63F44}" type="pres">
      <dgm:prSet presAssocID="{F80D3331-04E9-46D0-A103-F4B846807922}" presName="txSpace" presStyleCnt="0"/>
      <dgm:spPr/>
    </dgm:pt>
    <dgm:pt modelId="{F0AF8860-6CEB-4E3C-930C-63E817B64C11}" type="pres">
      <dgm:prSet presAssocID="{F80D3331-04E9-46D0-A103-F4B846807922}" presName="desTx" presStyleLbl="revTx" presStyleIdx="1" presStyleCnt="6">
        <dgm:presLayoutVars/>
      </dgm:prSet>
      <dgm:spPr/>
    </dgm:pt>
    <dgm:pt modelId="{1D4D40CE-A732-40F0-B411-CDDDC77D55F2}" type="pres">
      <dgm:prSet presAssocID="{09F69D8E-166F-42F2-99A4-626EE12A29F6}" presName="sibTrans" presStyleCnt="0"/>
      <dgm:spPr/>
    </dgm:pt>
    <dgm:pt modelId="{2B61C007-5B9B-4DD8-891D-74FF9F23EEF8}" type="pres">
      <dgm:prSet presAssocID="{4863D969-2578-4F56-882B-3C33BC3CD067}" presName="compNode" presStyleCnt="0"/>
      <dgm:spPr/>
    </dgm:pt>
    <dgm:pt modelId="{4FBEC5D7-4878-49B2-BAE1-0F394B37CFF7}" type="pres">
      <dgm:prSet presAssocID="{4863D969-2578-4F56-882B-3C33BC3CD0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2C04E155-AD59-49E2-9CC7-3CBE26C9D412}" type="pres">
      <dgm:prSet presAssocID="{4863D969-2578-4F56-882B-3C33BC3CD067}" presName="iconSpace" presStyleCnt="0"/>
      <dgm:spPr/>
    </dgm:pt>
    <dgm:pt modelId="{D383672F-1D4C-4BB0-859F-3E4D6F21147A}" type="pres">
      <dgm:prSet presAssocID="{4863D969-2578-4F56-882B-3C33BC3CD067}" presName="parTx" presStyleLbl="revTx" presStyleIdx="2" presStyleCnt="6">
        <dgm:presLayoutVars>
          <dgm:chMax val="0"/>
          <dgm:chPref val="0"/>
        </dgm:presLayoutVars>
      </dgm:prSet>
      <dgm:spPr/>
    </dgm:pt>
    <dgm:pt modelId="{11AEBFF3-CA8B-4B64-AB6D-263353844ACE}" type="pres">
      <dgm:prSet presAssocID="{4863D969-2578-4F56-882B-3C33BC3CD067}" presName="txSpace" presStyleCnt="0"/>
      <dgm:spPr/>
    </dgm:pt>
    <dgm:pt modelId="{092F1C0B-EC98-4831-898B-0E85CE5CBBA7}" type="pres">
      <dgm:prSet presAssocID="{4863D969-2578-4F56-882B-3C33BC3CD067}" presName="desTx" presStyleLbl="revTx" presStyleIdx="3" presStyleCnt="6">
        <dgm:presLayoutVars/>
      </dgm:prSet>
      <dgm:spPr/>
    </dgm:pt>
    <dgm:pt modelId="{210D9A7A-8E65-41AB-8945-A1C1F3D7D028}" type="pres">
      <dgm:prSet presAssocID="{42229107-4250-4E79-BD58-E9BB0BB8171E}" presName="sibTrans" presStyleCnt="0"/>
      <dgm:spPr/>
    </dgm:pt>
    <dgm:pt modelId="{6E3C3057-90EF-472A-9674-26FA69D99B4B}" type="pres">
      <dgm:prSet presAssocID="{3D1E8096-6161-48B9-8A60-CB7FA6E991AD}" presName="compNode" presStyleCnt="0"/>
      <dgm:spPr/>
    </dgm:pt>
    <dgm:pt modelId="{294555BA-019F-4F50-ACA8-68FC49175F5B}" type="pres">
      <dgm:prSet presAssocID="{3D1E8096-6161-48B9-8A60-CB7FA6E991A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606536B2-6B5E-46EF-B5B3-825AEC248174}" type="pres">
      <dgm:prSet presAssocID="{3D1E8096-6161-48B9-8A60-CB7FA6E991AD}" presName="iconSpace" presStyleCnt="0"/>
      <dgm:spPr/>
    </dgm:pt>
    <dgm:pt modelId="{7A18AFAD-62EC-41D5-A671-92E6BF620B0F}" type="pres">
      <dgm:prSet presAssocID="{3D1E8096-6161-48B9-8A60-CB7FA6E991AD}" presName="parTx" presStyleLbl="revTx" presStyleIdx="4" presStyleCnt="6">
        <dgm:presLayoutVars>
          <dgm:chMax val="0"/>
          <dgm:chPref val="0"/>
        </dgm:presLayoutVars>
      </dgm:prSet>
      <dgm:spPr/>
    </dgm:pt>
    <dgm:pt modelId="{03B12002-2486-4E28-9055-3DBD620B16E5}" type="pres">
      <dgm:prSet presAssocID="{3D1E8096-6161-48B9-8A60-CB7FA6E991AD}" presName="txSpace" presStyleCnt="0"/>
      <dgm:spPr/>
    </dgm:pt>
    <dgm:pt modelId="{5B6703DB-6076-4C05-A183-8D66FC051470}" type="pres">
      <dgm:prSet presAssocID="{3D1E8096-6161-48B9-8A60-CB7FA6E991AD}" presName="desTx" presStyleLbl="revTx" presStyleIdx="5" presStyleCnt="6">
        <dgm:presLayoutVars/>
      </dgm:prSet>
      <dgm:spPr/>
    </dgm:pt>
  </dgm:ptLst>
  <dgm:cxnLst>
    <dgm:cxn modelId="{F845B11F-F932-4FA5-8A1B-489F9D1962A5}" type="presOf" srcId="{BA7F60E7-8C48-4228-A106-73E28A971295}" destId="{5B6703DB-6076-4C05-A183-8D66FC051470}" srcOrd="0" destOrd="0" presId="urn:microsoft.com/office/officeart/2018/5/layout/CenteredIconLabelDescriptionList"/>
    <dgm:cxn modelId="{FBA7F41F-C6FB-40C9-9952-AAFDCBD24CE6}" srcId="{3D1E8096-6161-48B9-8A60-CB7FA6E991AD}" destId="{BA7F60E7-8C48-4228-A106-73E28A971295}" srcOrd="0" destOrd="0" parTransId="{950B627C-DC84-48AD-8DD4-9A10D004CF14}" sibTransId="{46E5BA81-E2D9-4880-B4F0-D449E6EF1BF6}"/>
    <dgm:cxn modelId="{BAB1882A-D5F4-4A31-9743-7AA9CE7F5229}" srcId="{F80D3331-04E9-46D0-A103-F4B846807922}" destId="{09E8024D-B73E-4636-9BFD-9957291F85C1}" srcOrd="1" destOrd="0" parTransId="{1FB8D2A0-955D-4576-BC7F-CE42F0B2EF33}" sibTransId="{94542DBF-39AC-4B1F-9D8A-13C58FF1DE4C}"/>
    <dgm:cxn modelId="{103E2C37-7A4C-4300-BBA2-A0EE7981DF64}" srcId="{E7A2335E-0F3F-4D5C-BF4D-37EDC41C677C}" destId="{F80D3331-04E9-46D0-A103-F4B846807922}" srcOrd="0" destOrd="0" parTransId="{A8080C68-7F24-4744-8096-9536BC38360A}" sibTransId="{09F69D8E-166F-42F2-99A4-626EE12A29F6}"/>
    <dgm:cxn modelId="{EB6C3739-51EB-4BA9-8916-8B83CB468907}" type="presOf" srcId="{F80D3331-04E9-46D0-A103-F4B846807922}" destId="{EE72306C-D434-4C94-BD69-EE684F227B7C}" srcOrd="0" destOrd="0" presId="urn:microsoft.com/office/officeart/2018/5/layout/CenteredIconLabelDescriptionList"/>
    <dgm:cxn modelId="{7C66703D-3060-4A59-9AD7-3C7C105B7957}" srcId="{F80D3331-04E9-46D0-A103-F4B846807922}" destId="{4C19B5C4-BD95-4CFA-8511-4FF7FF2CF273}" srcOrd="0" destOrd="0" parTransId="{B132C2CE-D44F-49FA-A174-42B2E9112DFC}" sibTransId="{3794A055-CC07-4B5F-B681-152B246F22EB}"/>
    <dgm:cxn modelId="{42DFF658-D079-47B8-A956-20DB3526281B}" type="presOf" srcId="{B4734F56-B4DF-43DB-A798-7149DE7AF216}" destId="{092F1C0B-EC98-4831-898B-0E85CE5CBBA7}" srcOrd="0" destOrd="0" presId="urn:microsoft.com/office/officeart/2018/5/layout/CenteredIconLabelDescriptionList"/>
    <dgm:cxn modelId="{AFEA9D5E-6327-4516-A258-EE7F0D70B6D0}" type="presOf" srcId="{4863D969-2578-4F56-882B-3C33BC3CD067}" destId="{D383672F-1D4C-4BB0-859F-3E4D6F21147A}" srcOrd="0" destOrd="0" presId="urn:microsoft.com/office/officeart/2018/5/layout/CenteredIconLabelDescriptionList"/>
    <dgm:cxn modelId="{9D4EAC7A-DC0C-449F-91FB-4A152F1EC9AC}" srcId="{4863D969-2578-4F56-882B-3C33BC3CD067}" destId="{ADBDA576-8637-4401-9604-4FB15855B8BF}" srcOrd="1" destOrd="0" parTransId="{26AB7CE2-B6BF-44CB-8D73-D50044BD833E}" sibTransId="{0DFB7811-D035-4691-8742-104BBF05ACA8}"/>
    <dgm:cxn modelId="{7E5BA17F-7969-4339-87DE-1AD734BB1CFC}" srcId="{E7A2335E-0F3F-4D5C-BF4D-37EDC41C677C}" destId="{4863D969-2578-4F56-882B-3C33BC3CD067}" srcOrd="1" destOrd="0" parTransId="{6648EF6F-F0FC-4671-BA68-41D23FCD4BA9}" sibTransId="{42229107-4250-4E79-BD58-E9BB0BB8171E}"/>
    <dgm:cxn modelId="{0554B886-5AD4-4BE0-A27C-F0BB577C363B}" srcId="{E7A2335E-0F3F-4D5C-BF4D-37EDC41C677C}" destId="{3D1E8096-6161-48B9-8A60-CB7FA6E991AD}" srcOrd="2" destOrd="0" parTransId="{9D213ABF-2014-4142-9187-D21FB1A7BE19}" sibTransId="{711B5E2A-5F34-49B2-B347-E3F02B4BFDDA}"/>
    <dgm:cxn modelId="{A4568EAE-A10A-4008-80ED-A901F32A2A64}" type="presOf" srcId="{3D1E8096-6161-48B9-8A60-CB7FA6E991AD}" destId="{7A18AFAD-62EC-41D5-A671-92E6BF620B0F}" srcOrd="0" destOrd="0" presId="urn:microsoft.com/office/officeart/2018/5/layout/CenteredIconLabelDescriptionList"/>
    <dgm:cxn modelId="{64B3B4BB-DB31-46E3-9641-89408FE017D2}" srcId="{4863D969-2578-4F56-882B-3C33BC3CD067}" destId="{B4734F56-B4DF-43DB-A798-7149DE7AF216}" srcOrd="0" destOrd="0" parTransId="{E8D53F97-BCC7-48E9-8ABD-DBC17F173054}" sibTransId="{756A0A21-A5C5-4C21-89DC-3D347E14E464}"/>
    <dgm:cxn modelId="{4BF57FC2-3A6C-4D19-BFDB-1C03F37F6BBD}" type="presOf" srcId="{4C19B5C4-BD95-4CFA-8511-4FF7FF2CF273}" destId="{F0AF8860-6CEB-4E3C-930C-63E817B64C11}" srcOrd="0" destOrd="0" presId="urn:microsoft.com/office/officeart/2018/5/layout/CenteredIconLabelDescriptionList"/>
    <dgm:cxn modelId="{43C596EB-9DE6-4CEE-9965-8CED221FB9B0}" type="presOf" srcId="{ADBDA576-8637-4401-9604-4FB15855B8BF}" destId="{092F1C0B-EC98-4831-898B-0E85CE5CBBA7}" srcOrd="0" destOrd="1" presId="urn:microsoft.com/office/officeart/2018/5/layout/CenteredIconLabelDescriptionList"/>
    <dgm:cxn modelId="{1E4271EC-2FFA-4C57-BFDA-D456DAE261FE}" type="presOf" srcId="{E7A2335E-0F3F-4D5C-BF4D-37EDC41C677C}" destId="{B3511DB0-0EBB-41F9-AF14-EF7C7D63586E}" srcOrd="0" destOrd="0" presId="urn:microsoft.com/office/officeart/2018/5/layout/CenteredIconLabelDescriptionList"/>
    <dgm:cxn modelId="{330842FC-663B-4DAF-A982-7A0E983E3D44}" type="presOf" srcId="{09E8024D-B73E-4636-9BFD-9957291F85C1}" destId="{F0AF8860-6CEB-4E3C-930C-63E817B64C11}" srcOrd="0" destOrd="1" presId="urn:microsoft.com/office/officeart/2018/5/layout/CenteredIconLabelDescriptionList"/>
    <dgm:cxn modelId="{DCF2F7D5-9B4B-4282-8108-D80A757D5C29}" type="presParOf" srcId="{B3511DB0-0EBB-41F9-AF14-EF7C7D63586E}" destId="{2E4AB115-0887-4218-87BF-48555B30377D}" srcOrd="0" destOrd="0" presId="urn:microsoft.com/office/officeart/2018/5/layout/CenteredIconLabelDescriptionList"/>
    <dgm:cxn modelId="{47606BF0-B3C1-4B00-94A5-FCD24B55D81A}" type="presParOf" srcId="{2E4AB115-0887-4218-87BF-48555B30377D}" destId="{29EDED47-4B09-492D-9CA8-16BF4E0C25BD}" srcOrd="0" destOrd="0" presId="urn:microsoft.com/office/officeart/2018/5/layout/CenteredIconLabelDescriptionList"/>
    <dgm:cxn modelId="{1137322E-4D8B-4CE2-9CD1-3EA44C83F4FA}" type="presParOf" srcId="{2E4AB115-0887-4218-87BF-48555B30377D}" destId="{B7C2A22B-43C9-4B64-84A0-796EDAF48634}" srcOrd="1" destOrd="0" presId="urn:microsoft.com/office/officeart/2018/5/layout/CenteredIconLabelDescriptionList"/>
    <dgm:cxn modelId="{F1ABB0A1-BD23-4EA0-B0B3-02CA7B26D155}" type="presParOf" srcId="{2E4AB115-0887-4218-87BF-48555B30377D}" destId="{EE72306C-D434-4C94-BD69-EE684F227B7C}" srcOrd="2" destOrd="0" presId="urn:microsoft.com/office/officeart/2018/5/layout/CenteredIconLabelDescriptionList"/>
    <dgm:cxn modelId="{6296EC06-2522-407A-9C9C-095DCCDBBEC9}" type="presParOf" srcId="{2E4AB115-0887-4218-87BF-48555B30377D}" destId="{F21F3988-4145-4DAC-B6DA-6154E2A63F44}" srcOrd="3" destOrd="0" presId="urn:microsoft.com/office/officeart/2018/5/layout/CenteredIconLabelDescriptionList"/>
    <dgm:cxn modelId="{B4325B30-186E-4455-AC20-37039E8A3A13}" type="presParOf" srcId="{2E4AB115-0887-4218-87BF-48555B30377D}" destId="{F0AF8860-6CEB-4E3C-930C-63E817B64C11}" srcOrd="4" destOrd="0" presId="urn:microsoft.com/office/officeart/2018/5/layout/CenteredIconLabelDescriptionList"/>
    <dgm:cxn modelId="{11845E94-780E-4E63-97E9-F912D9BBAB0F}" type="presParOf" srcId="{B3511DB0-0EBB-41F9-AF14-EF7C7D63586E}" destId="{1D4D40CE-A732-40F0-B411-CDDDC77D55F2}" srcOrd="1" destOrd="0" presId="urn:microsoft.com/office/officeart/2018/5/layout/CenteredIconLabelDescriptionList"/>
    <dgm:cxn modelId="{037D49CE-FDA0-457C-A94F-201136E6FD05}" type="presParOf" srcId="{B3511DB0-0EBB-41F9-AF14-EF7C7D63586E}" destId="{2B61C007-5B9B-4DD8-891D-74FF9F23EEF8}" srcOrd="2" destOrd="0" presId="urn:microsoft.com/office/officeart/2018/5/layout/CenteredIconLabelDescriptionList"/>
    <dgm:cxn modelId="{29DAD682-E242-4FCE-9FD2-FBC50D03DCBE}" type="presParOf" srcId="{2B61C007-5B9B-4DD8-891D-74FF9F23EEF8}" destId="{4FBEC5D7-4878-49B2-BAE1-0F394B37CFF7}" srcOrd="0" destOrd="0" presId="urn:microsoft.com/office/officeart/2018/5/layout/CenteredIconLabelDescriptionList"/>
    <dgm:cxn modelId="{98DAE416-758E-40D1-A73E-347D72653326}" type="presParOf" srcId="{2B61C007-5B9B-4DD8-891D-74FF9F23EEF8}" destId="{2C04E155-AD59-49E2-9CC7-3CBE26C9D412}" srcOrd="1" destOrd="0" presId="urn:microsoft.com/office/officeart/2018/5/layout/CenteredIconLabelDescriptionList"/>
    <dgm:cxn modelId="{A9B7775E-32D2-44A9-B532-4123BEDC7E5E}" type="presParOf" srcId="{2B61C007-5B9B-4DD8-891D-74FF9F23EEF8}" destId="{D383672F-1D4C-4BB0-859F-3E4D6F21147A}" srcOrd="2" destOrd="0" presId="urn:microsoft.com/office/officeart/2018/5/layout/CenteredIconLabelDescriptionList"/>
    <dgm:cxn modelId="{3ECA8C22-99F5-426A-ABAF-2472F382667D}" type="presParOf" srcId="{2B61C007-5B9B-4DD8-891D-74FF9F23EEF8}" destId="{11AEBFF3-CA8B-4B64-AB6D-263353844ACE}" srcOrd="3" destOrd="0" presId="urn:microsoft.com/office/officeart/2018/5/layout/CenteredIconLabelDescriptionList"/>
    <dgm:cxn modelId="{4606F664-5B51-4ACB-95F7-39342B21A73B}" type="presParOf" srcId="{2B61C007-5B9B-4DD8-891D-74FF9F23EEF8}" destId="{092F1C0B-EC98-4831-898B-0E85CE5CBBA7}" srcOrd="4" destOrd="0" presId="urn:microsoft.com/office/officeart/2018/5/layout/CenteredIconLabelDescriptionList"/>
    <dgm:cxn modelId="{4EDB1F8C-7E3A-4FEB-BFED-B610D36DD43F}" type="presParOf" srcId="{B3511DB0-0EBB-41F9-AF14-EF7C7D63586E}" destId="{210D9A7A-8E65-41AB-8945-A1C1F3D7D028}" srcOrd="3" destOrd="0" presId="urn:microsoft.com/office/officeart/2018/5/layout/CenteredIconLabelDescriptionList"/>
    <dgm:cxn modelId="{FBC6D9FE-66F1-423C-A356-4A7A1D1F10CA}" type="presParOf" srcId="{B3511DB0-0EBB-41F9-AF14-EF7C7D63586E}" destId="{6E3C3057-90EF-472A-9674-26FA69D99B4B}" srcOrd="4" destOrd="0" presId="urn:microsoft.com/office/officeart/2018/5/layout/CenteredIconLabelDescriptionList"/>
    <dgm:cxn modelId="{B28055C5-1AE3-4974-AD38-440FF1983855}" type="presParOf" srcId="{6E3C3057-90EF-472A-9674-26FA69D99B4B}" destId="{294555BA-019F-4F50-ACA8-68FC49175F5B}" srcOrd="0" destOrd="0" presId="urn:microsoft.com/office/officeart/2018/5/layout/CenteredIconLabelDescriptionList"/>
    <dgm:cxn modelId="{EE74441E-0080-43F7-98F2-4E9816E0876D}" type="presParOf" srcId="{6E3C3057-90EF-472A-9674-26FA69D99B4B}" destId="{606536B2-6B5E-46EF-B5B3-825AEC248174}" srcOrd="1" destOrd="0" presId="urn:microsoft.com/office/officeart/2018/5/layout/CenteredIconLabelDescriptionList"/>
    <dgm:cxn modelId="{265AB02F-55CC-48B5-935A-8A32186271EF}" type="presParOf" srcId="{6E3C3057-90EF-472A-9674-26FA69D99B4B}" destId="{7A18AFAD-62EC-41D5-A671-92E6BF620B0F}" srcOrd="2" destOrd="0" presId="urn:microsoft.com/office/officeart/2018/5/layout/CenteredIconLabelDescriptionList"/>
    <dgm:cxn modelId="{213CA71F-66ED-4A0E-A5CE-332795BBCEB6}" type="presParOf" srcId="{6E3C3057-90EF-472A-9674-26FA69D99B4B}" destId="{03B12002-2486-4E28-9055-3DBD620B16E5}" srcOrd="3" destOrd="0" presId="urn:microsoft.com/office/officeart/2018/5/layout/CenteredIconLabelDescriptionList"/>
    <dgm:cxn modelId="{7066B798-3C3C-4DC3-8FA8-84613A89F474}" type="presParOf" srcId="{6E3C3057-90EF-472A-9674-26FA69D99B4B}" destId="{5B6703DB-6076-4C05-A183-8D66FC05147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E2822-F11D-4AE2-9CE4-9AEDA1BB7589}">
      <dsp:nvSpPr>
        <dsp:cNvPr id="0" name=""/>
        <dsp:cNvSpPr/>
      </dsp:nvSpPr>
      <dsp:spPr>
        <a:xfrm>
          <a:off x="803067" y="231105"/>
          <a:ext cx="975209" cy="9752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1D2947-5241-431F-BEF8-3A851BAE9761}">
      <dsp:nvSpPr>
        <dsp:cNvPr id="0" name=""/>
        <dsp:cNvSpPr/>
      </dsp:nvSpPr>
      <dsp:spPr>
        <a:xfrm>
          <a:off x="207105" y="1624586"/>
          <a:ext cx="2167131"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Data cleaning: There are no missing values in the 1st dataset although data variables were renamed for easier recognition, such as ‘satisfaction’ to ‘Satisfaction’. For the 2nd dataset, stemming or lemminization for word clouds. There are missing values also which are ignored.</a:t>
          </a:r>
        </a:p>
      </dsp:txBody>
      <dsp:txXfrm>
        <a:off x="207105" y="1624586"/>
        <a:ext cx="2167131" cy="1395000"/>
      </dsp:txXfrm>
    </dsp:sp>
    <dsp:sp modelId="{3A279127-BDAA-42CA-A9CE-5E44E51C51E0}">
      <dsp:nvSpPr>
        <dsp:cNvPr id="0" name=""/>
        <dsp:cNvSpPr/>
      </dsp:nvSpPr>
      <dsp:spPr>
        <a:xfrm>
          <a:off x="3349446" y="231105"/>
          <a:ext cx="975209" cy="9752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44F279-0104-455B-BE88-1D2B7341E7B6}">
      <dsp:nvSpPr>
        <dsp:cNvPr id="0" name=""/>
        <dsp:cNvSpPr/>
      </dsp:nvSpPr>
      <dsp:spPr>
        <a:xfrm>
          <a:off x="2753485" y="1624586"/>
          <a:ext cx="2167131"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Data exploration: Finding correlation with the variable ‘satisfaction’ and other variables, calculating </a:t>
          </a:r>
        </a:p>
      </dsp:txBody>
      <dsp:txXfrm>
        <a:off x="2753485" y="1624586"/>
        <a:ext cx="2167131" cy="1395000"/>
      </dsp:txXfrm>
    </dsp:sp>
    <dsp:sp modelId="{38B26BDA-A0CA-4AE7-AC9D-6B74E04745E3}">
      <dsp:nvSpPr>
        <dsp:cNvPr id="0" name=""/>
        <dsp:cNvSpPr/>
      </dsp:nvSpPr>
      <dsp:spPr>
        <a:xfrm>
          <a:off x="5895825" y="231105"/>
          <a:ext cx="975209" cy="9752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026D68-B5EE-4BC5-91D5-2696B1333EE5}">
      <dsp:nvSpPr>
        <dsp:cNvPr id="0" name=""/>
        <dsp:cNvSpPr/>
      </dsp:nvSpPr>
      <dsp:spPr>
        <a:xfrm>
          <a:off x="5299864" y="1624586"/>
          <a:ext cx="2167131"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Data visualization: Visualizations addressing the ‘satisfaction’ variable.</a:t>
          </a:r>
        </a:p>
      </dsp:txBody>
      <dsp:txXfrm>
        <a:off x="5299864" y="1624586"/>
        <a:ext cx="2167131" cy="139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DED47-4B09-492D-9CA8-16BF4E0C25BD}">
      <dsp:nvSpPr>
        <dsp:cNvPr id="0" name=""/>
        <dsp:cNvSpPr/>
      </dsp:nvSpPr>
      <dsp:spPr>
        <a:xfrm>
          <a:off x="753206" y="136821"/>
          <a:ext cx="799515" cy="7324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72306C-D434-4C94-BD69-EE684F227B7C}">
      <dsp:nvSpPr>
        <dsp:cNvPr id="0" name=""/>
        <dsp:cNvSpPr/>
      </dsp:nvSpPr>
      <dsp:spPr>
        <a:xfrm>
          <a:off x="10799" y="997322"/>
          <a:ext cx="2284329" cy="313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a:t>Challenges</a:t>
          </a:r>
        </a:p>
      </dsp:txBody>
      <dsp:txXfrm>
        <a:off x="10799" y="997322"/>
        <a:ext cx="2284329" cy="313923"/>
      </dsp:txXfrm>
    </dsp:sp>
    <dsp:sp modelId="{F0AF8860-6CEB-4E3C-930C-63E817B64C11}">
      <dsp:nvSpPr>
        <dsp:cNvPr id="0" name=""/>
        <dsp:cNvSpPr/>
      </dsp:nvSpPr>
      <dsp:spPr>
        <a:xfrm>
          <a:off x="10799" y="1370786"/>
          <a:ext cx="2284329" cy="1743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Finding the correct visuals for the dashboard and filtering methods. Avoiding cluttering visuals was key early on.</a:t>
          </a:r>
        </a:p>
        <a:p>
          <a:pPr marL="0" lvl="0" indent="0" algn="ctr" defTabSz="666750">
            <a:lnSpc>
              <a:spcPct val="100000"/>
            </a:lnSpc>
            <a:spcBef>
              <a:spcPct val="0"/>
            </a:spcBef>
            <a:spcAft>
              <a:spcPct val="35000"/>
            </a:spcAft>
            <a:buNone/>
          </a:pPr>
          <a:r>
            <a:rPr lang="en-US" sz="1500" kern="1200"/>
            <a:t>Lack of time variable that match with relevant data for time series in canva.</a:t>
          </a:r>
        </a:p>
      </dsp:txBody>
      <dsp:txXfrm>
        <a:off x="10799" y="1370786"/>
        <a:ext cx="2284329" cy="1743083"/>
      </dsp:txXfrm>
    </dsp:sp>
    <dsp:sp modelId="{4FBEC5D7-4878-49B2-BAE1-0F394B37CFF7}">
      <dsp:nvSpPr>
        <dsp:cNvPr id="0" name=""/>
        <dsp:cNvSpPr/>
      </dsp:nvSpPr>
      <dsp:spPr>
        <a:xfrm>
          <a:off x="3437293" y="136821"/>
          <a:ext cx="799515" cy="7324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83672F-1D4C-4BB0-859F-3E4D6F21147A}">
      <dsp:nvSpPr>
        <dsp:cNvPr id="0" name=""/>
        <dsp:cNvSpPr/>
      </dsp:nvSpPr>
      <dsp:spPr>
        <a:xfrm>
          <a:off x="2694886" y="997322"/>
          <a:ext cx="2284329" cy="313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a:t>Lesson Learned</a:t>
          </a:r>
        </a:p>
      </dsp:txBody>
      <dsp:txXfrm>
        <a:off x="2694886" y="997322"/>
        <a:ext cx="2284329" cy="313923"/>
      </dsp:txXfrm>
    </dsp:sp>
    <dsp:sp modelId="{092F1C0B-EC98-4831-898B-0E85CE5CBBA7}">
      <dsp:nvSpPr>
        <dsp:cNvPr id="0" name=""/>
        <dsp:cNvSpPr/>
      </dsp:nvSpPr>
      <dsp:spPr>
        <a:xfrm>
          <a:off x="2694886" y="1370786"/>
          <a:ext cx="2284329" cy="1743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Additional datasets were required to have a better understanding of the subject</a:t>
          </a:r>
        </a:p>
        <a:p>
          <a:pPr marL="0" lvl="0" indent="0" algn="ctr" defTabSz="666750">
            <a:lnSpc>
              <a:spcPct val="100000"/>
            </a:lnSpc>
            <a:spcBef>
              <a:spcPct val="0"/>
            </a:spcBef>
            <a:spcAft>
              <a:spcPct val="35000"/>
            </a:spcAft>
            <a:buNone/>
          </a:pPr>
          <a:r>
            <a:rPr lang="en-US" sz="1500" kern="1200"/>
            <a:t>Seeking additional tools to visualize the dashboard.</a:t>
          </a:r>
        </a:p>
      </dsp:txBody>
      <dsp:txXfrm>
        <a:off x="2694886" y="1370786"/>
        <a:ext cx="2284329" cy="1743083"/>
      </dsp:txXfrm>
    </dsp:sp>
    <dsp:sp modelId="{294555BA-019F-4F50-ACA8-68FC49175F5B}">
      <dsp:nvSpPr>
        <dsp:cNvPr id="0" name=""/>
        <dsp:cNvSpPr/>
      </dsp:nvSpPr>
      <dsp:spPr>
        <a:xfrm>
          <a:off x="6121380" y="136821"/>
          <a:ext cx="799515" cy="7324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18AFAD-62EC-41D5-A671-92E6BF620B0F}">
      <dsp:nvSpPr>
        <dsp:cNvPr id="0" name=""/>
        <dsp:cNvSpPr/>
      </dsp:nvSpPr>
      <dsp:spPr>
        <a:xfrm>
          <a:off x="5378973" y="997322"/>
          <a:ext cx="2284329" cy="313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a:t>Future Works</a:t>
          </a:r>
        </a:p>
      </dsp:txBody>
      <dsp:txXfrm>
        <a:off x="5378973" y="997322"/>
        <a:ext cx="2284329" cy="313923"/>
      </dsp:txXfrm>
    </dsp:sp>
    <dsp:sp modelId="{5B6703DB-6076-4C05-A183-8D66FC051470}">
      <dsp:nvSpPr>
        <dsp:cNvPr id="0" name=""/>
        <dsp:cNvSpPr/>
      </dsp:nvSpPr>
      <dsp:spPr>
        <a:xfrm>
          <a:off x="5378973" y="1370786"/>
          <a:ext cx="2284329" cy="1743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View the issue by addressing other stakeholders of airline industry such as airline executives and sales instead of airline passengers.</a:t>
          </a:r>
        </a:p>
      </dsp:txBody>
      <dsp:txXfrm>
        <a:off x="5378973" y="1370786"/>
        <a:ext cx="2284329" cy="174308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c618ec7a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c618ec7a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ec618ec7a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ec618ec7a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ec5810f1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ec5810f17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eb8253986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eb8253986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ec5810f17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ec5810f17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ec42bc9d43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ec42bc9d43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eb745562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eb745562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eb744814e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eb744814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eb7b49642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eb7b49642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b7b49642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eb7b49642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ec578ab059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ec578ab059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eb7b49642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eb7b49642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eb7b496420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eb7b49642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eb7b49642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eb7b49642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eb7b49642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eb7b49642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eb7b49642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eb7b49642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eb7b496420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eb7b49642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b7b496420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eb7b49642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eb7b49642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eb7b49642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eb7b496420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eb7b49642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eb825398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eb825398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ec6b07214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ec6b07214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eb8253986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eb8253986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b8253986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b8253986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eb8253986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eb8253986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eb8253986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eb8253986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ec42bc9d43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ec42bc9d43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ec42bc9d43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ec42bc9d43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ec4b9b29d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ec4b9b29d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ec4b9b29d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ec4b9b29d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ec4b9b29d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ec4b9b29d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ec578ab05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ec578ab05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ec578ab059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ec578ab059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ec578ab059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578ab059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ec578ab059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ec578ab059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ec578ab059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ec578ab059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ec578ab059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ec578ab059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ec578ab059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ec578ab059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ec578ab059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ec578ab059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eb8253986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eb8253986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ec5810f1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ec5810f1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ec5810f17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ec5810f17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ec618ec7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ec618ec7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B87FC-326D-CCD9-A7E0-4617D09F8A2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E15C7C0-05F3-577B-15B3-90CFA895815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524035A-5D22-E7EF-1DCA-C41388C0BFC7}"/>
              </a:ext>
            </a:extLst>
          </p:cNvPr>
          <p:cNvSpPr>
            <a:spLocks noGrp="1"/>
          </p:cNvSpPr>
          <p:nvPr>
            <p:ph type="dt" sz="half" idx="10"/>
          </p:nvPr>
        </p:nvSpPr>
        <p:spPr/>
        <p:txBody>
          <a:bodyPr/>
          <a:lstStyle/>
          <a:p>
            <a:fld id="{9AB3A824-1A51-4B26-AD58-A6D8E14F6C04}" type="datetimeFigureOut">
              <a:rPr lang="en-US" smtClean="0"/>
              <a:t>12/4/23</a:t>
            </a:fld>
            <a:endParaRPr lang="en-US" dirty="0"/>
          </a:p>
        </p:txBody>
      </p:sp>
      <p:sp>
        <p:nvSpPr>
          <p:cNvPr id="5" name="Footer Placeholder 4">
            <a:extLst>
              <a:ext uri="{FF2B5EF4-FFF2-40B4-BE49-F238E27FC236}">
                <a16:creationId xmlns:a16="http://schemas.microsoft.com/office/drawing/2014/main" id="{899797C3-11FD-12EF-7960-CFBFA3864D1B}"/>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81908B09-F752-9D62-6233-A87337F357C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7314266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13730-425E-FAF0-715D-FE82097169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5B1BD7-86E4-257E-C04A-5B8B854BA3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D743D-0EFB-9756-2B4A-54698F1DFA27}"/>
              </a:ext>
            </a:extLst>
          </p:cNvPr>
          <p:cNvSpPr>
            <a:spLocks noGrp="1"/>
          </p:cNvSpPr>
          <p:nvPr>
            <p:ph type="dt" sz="half" idx="10"/>
          </p:nvPr>
        </p:nvSpPr>
        <p:spPr/>
        <p:txBody>
          <a:bodyPr/>
          <a:lstStyle/>
          <a:p>
            <a:fld id="{D857E33E-8B18-4087-B112-809917729534}" type="datetimeFigureOut">
              <a:rPr lang="en-US" smtClean="0"/>
              <a:t>12/4/23</a:t>
            </a:fld>
            <a:endParaRPr lang="en-US" dirty="0"/>
          </a:p>
        </p:txBody>
      </p:sp>
      <p:sp>
        <p:nvSpPr>
          <p:cNvPr id="5" name="Footer Placeholder 4">
            <a:extLst>
              <a:ext uri="{FF2B5EF4-FFF2-40B4-BE49-F238E27FC236}">
                <a16:creationId xmlns:a16="http://schemas.microsoft.com/office/drawing/2014/main" id="{0A8D82CC-4633-5EB9-A47D-43B6C1F57193}"/>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DF6DB2C6-6B28-C5FD-0249-922B43F66C8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055594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D12764-498E-FA7F-B98C-C89FF543F489}"/>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176932-E817-0227-8107-61C9013F7155}"/>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F81BEC-0931-8AB1-93A5-309E1C7BE109}"/>
              </a:ext>
            </a:extLst>
          </p:cNvPr>
          <p:cNvSpPr>
            <a:spLocks noGrp="1"/>
          </p:cNvSpPr>
          <p:nvPr>
            <p:ph type="dt" sz="half" idx="10"/>
          </p:nvPr>
        </p:nvSpPr>
        <p:spPr/>
        <p:txBody>
          <a:bodyPr/>
          <a:lstStyle/>
          <a:p>
            <a:fld id="{D3FFE419-2371-464F-8239-3959401C3561}" type="datetimeFigureOut">
              <a:rPr lang="en-US" smtClean="0"/>
              <a:t>12/4/23</a:t>
            </a:fld>
            <a:endParaRPr lang="en-US" dirty="0"/>
          </a:p>
        </p:txBody>
      </p:sp>
      <p:sp>
        <p:nvSpPr>
          <p:cNvPr id="5" name="Footer Placeholder 4">
            <a:extLst>
              <a:ext uri="{FF2B5EF4-FFF2-40B4-BE49-F238E27FC236}">
                <a16:creationId xmlns:a16="http://schemas.microsoft.com/office/drawing/2014/main" id="{3696FA0F-650D-4D1A-00C1-3A883F0F4AEE}"/>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E349CEEB-B055-7012-801D-02B2284B131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0027036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54591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5D3CE-650F-8BA7-DB69-9C3CD24081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B118D0-12A5-94BC-0269-8F5986F32A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C31A29-C5E1-67B2-363D-B6ED958EE865}"/>
              </a:ext>
            </a:extLst>
          </p:cNvPr>
          <p:cNvSpPr>
            <a:spLocks noGrp="1"/>
          </p:cNvSpPr>
          <p:nvPr>
            <p:ph type="dt" sz="half" idx="10"/>
          </p:nvPr>
        </p:nvSpPr>
        <p:spPr/>
        <p:txBody>
          <a:bodyPr/>
          <a:lstStyle/>
          <a:p>
            <a:fld id="{97D162C4-EDD9-4389-A98B-B87ECEA2A816}" type="datetimeFigureOut">
              <a:rPr lang="en-US" smtClean="0"/>
              <a:t>12/4/23</a:t>
            </a:fld>
            <a:endParaRPr lang="en-US" dirty="0"/>
          </a:p>
        </p:txBody>
      </p:sp>
      <p:sp>
        <p:nvSpPr>
          <p:cNvPr id="5" name="Footer Placeholder 4">
            <a:extLst>
              <a:ext uri="{FF2B5EF4-FFF2-40B4-BE49-F238E27FC236}">
                <a16:creationId xmlns:a16="http://schemas.microsoft.com/office/drawing/2014/main" id="{5A6C3836-A6DC-F333-9767-8F338D280BD4}"/>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2438179E-3495-1DF4-CCC9-126D9A8F1B5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0749282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E9327-1522-50E6-5C29-A289217019FE}"/>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282869E-848A-0F7E-126D-D01E58BEEB6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1336AB-6285-7EA4-8C41-C3682D417208}"/>
              </a:ext>
            </a:extLst>
          </p:cNvPr>
          <p:cNvSpPr>
            <a:spLocks noGrp="1"/>
          </p:cNvSpPr>
          <p:nvPr>
            <p:ph type="dt" sz="half" idx="10"/>
          </p:nvPr>
        </p:nvSpPr>
        <p:spPr/>
        <p:txBody>
          <a:bodyPr/>
          <a:lstStyle/>
          <a:p>
            <a:fld id="{3E5059C3-6A89-4494-99FF-5A4D6FFD50EB}" type="datetimeFigureOut">
              <a:rPr lang="en-US" smtClean="0"/>
              <a:t>12/4/23</a:t>
            </a:fld>
            <a:endParaRPr lang="en-US" dirty="0"/>
          </a:p>
        </p:txBody>
      </p:sp>
      <p:sp>
        <p:nvSpPr>
          <p:cNvPr id="5" name="Footer Placeholder 4">
            <a:extLst>
              <a:ext uri="{FF2B5EF4-FFF2-40B4-BE49-F238E27FC236}">
                <a16:creationId xmlns:a16="http://schemas.microsoft.com/office/drawing/2014/main" id="{A5F30E49-56D0-D411-0362-6B2EDF70ADEC}"/>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A1C3C4E5-83F9-EDB9-CF0D-6381B8970CA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721026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4F47-64FF-CEF6-8ADF-93C9F767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EEAD5B-518A-8BF9-BC0F-93F4347CC1DF}"/>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EDEF08-B197-901D-11A9-45BEF3E471F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902876-6A70-875B-5E39-D40580D766A1}"/>
              </a:ext>
            </a:extLst>
          </p:cNvPr>
          <p:cNvSpPr>
            <a:spLocks noGrp="1"/>
          </p:cNvSpPr>
          <p:nvPr>
            <p:ph type="dt" sz="half" idx="10"/>
          </p:nvPr>
        </p:nvSpPr>
        <p:spPr/>
        <p:txBody>
          <a:bodyPr/>
          <a:lstStyle/>
          <a:p>
            <a:fld id="{CA954B2F-12DE-47F5-8894-472B206D2E1E}" type="datetimeFigureOut">
              <a:rPr lang="en-US" smtClean="0"/>
              <a:t>12/4/23</a:t>
            </a:fld>
            <a:endParaRPr lang="en-US" dirty="0"/>
          </a:p>
        </p:txBody>
      </p:sp>
      <p:sp>
        <p:nvSpPr>
          <p:cNvPr id="6" name="Footer Placeholder 5">
            <a:extLst>
              <a:ext uri="{FF2B5EF4-FFF2-40B4-BE49-F238E27FC236}">
                <a16:creationId xmlns:a16="http://schemas.microsoft.com/office/drawing/2014/main" id="{C6DC2376-14D6-9F7B-4915-5286658BC9B8}"/>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5835498E-2325-B44C-60F4-A3554116EBF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7561007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F7E64-B3C0-D60A-00AF-75C328316656}"/>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B1D9FC-B684-96DB-54BE-46718DE59A7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A53CC35-9615-1D90-D671-983EC1CED34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4037D8-7F20-F032-B82A-ED1371A61EAC}"/>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D96ED5A-E7D7-275E-794C-9E450F7F4B6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C83041-9689-8201-89FD-A0AFB8C1E9CA}"/>
              </a:ext>
            </a:extLst>
          </p:cNvPr>
          <p:cNvSpPr>
            <a:spLocks noGrp="1"/>
          </p:cNvSpPr>
          <p:nvPr>
            <p:ph type="dt" sz="half" idx="10"/>
          </p:nvPr>
        </p:nvSpPr>
        <p:spPr/>
        <p:txBody>
          <a:bodyPr/>
          <a:lstStyle/>
          <a:p>
            <a:fld id="{3F30E46F-7819-4ACF-B48B-48222C2ACC88}" type="datetimeFigureOut">
              <a:rPr lang="en-US" smtClean="0"/>
              <a:t>12/4/23</a:t>
            </a:fld>
            <a:endParaRPr lang="en-US" dirty="0"/>
          </a:p>
        </p:txBody>
      </p:sp>
      <p:sp>
        <p:nvSpPr>
          <p:cNvPr id="8" name="Footer Placeholder 7">
            <a:extLst>
              <a:ext uri="{FF2B5EF4-FFF2-40B4-BE49-F238E27FC236}">
                <a16:creationId xmlns:a16="http://schemas.microsoft.com/office/drawing/2014/main" id="{47516204-C8DC-E75F-E81F-81C9F1D1E1DB}"/>
              </a:ext>
            </a:extLst>
          </p:cNvPr>
          <p:cNvSpPr>
            <a:spLocks noGrp="1"/>
          </p:cNvSpPr>
          <p:nvPr>
            <p:ph type="ftr" sz="quarter" idx="11"/>
          </p:nvPr>
        </p:nvSpPr>
        <p:spPr/>
        <p:txBody>
          <a:bodyPr/>
          <a:lstStyle/>
          <a:p>
            <a:r>
              <a:rPr lang="en-US"/>
              <a:t>
              </a:t>
            </a:r>
            <a:endParaRPr lang="en-US" dirty="0"/>
          </a:p>
        </p:txBody>
      </p:sp>
      <p:sp>
        <p:nvSpPr>
          <p:cNvPr id="9" name="Slide Number Placeholder 8">
            <a:extLst>
              <a:ext uri="{FF2B5EF4-FFF2-40B4-BE49-F238E27FC236}">
                <a16:creationId xmlns:a16="http://schemas.microsoft.com/office/drawing/2014/main" id="{141CB296-7338-8A82-61B0-BBCDAA36DC2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710940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CEB4-852B-4586-D060-2078245B60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57AAC7-0D81-388D-CDB8-E7465E969743}"/>
              </a:ext>
            </a:extLst>
          </p:cNvPr>
          <p:cNvSpPr>
            <a:spLocks noGrp="1"/>
          </p:cNvSpPr>
          <p:nvPr>
            <p:ph type="dt" sz="half" idx="10"/>
          </p:nvPr>
        </p:nvSpPr>
        <p:spPr/>
        <p:txBody>
          <a:bodyPr/>
          <a:lstStyle/>
          <a:p>
            <a:fld id="{1FAF3416-4057-4DAA-829D-4CA07428D088}" type="datetimeFigureOut">
              <a:rPr lang="en-US" smtClean="0"/>
              <a:t>12/4/23</a:t>
            </a:fld>
            <a:endParaRPr lang="en-US" dirty="0"/>
          </a:p>
        </p:txBody>
      </p:sp>
      <p:sp>
        <p:nvSpPr>
          <p:cNvPr id="4" name="Footer Placeholder 3">
            <a:extLst>
              <a:ext uri="{FF2B5EF4-FFF2-40B4-BE49-F238E27FC236}">
                <a16:creationId xmlns:a16="http://schemas.microsoft.com/office/drawing/2014/main" id="{FF7D8996-2714-7C7D-7BB3-B3EF4C46D1E4}"/>
              </a:ext>
            </a:extLst>
          </p:cNvPr>
          <p:cNvSpPr>
            <a:spLocks noGrp="1"/>
          </p:cNvSpPr>
          <p:nvPr>
            <p:ph type="ftr" sz="quarter" idx="11"/>
          </p:nvPr>
        </p:nvSpPr>
        <p:spPr/>
        <p:txBody>
          <a:bodyPr/>
          <a:lstStyle/>
          <a:p>
            <a:r>
              <a:rPr lang="en-US"/>
              <a:t>
              </a:t>
            </a:r>
            <a:endParaRPr lang="en-US" dirty="0"/>
          </a:p>
        </p:txBody>
      </p:sp>
      <p:sp>
        <p:nvSpPr>
          <p:cNvPr id="5" name="Slide Number Placeholder 4">
            <a:extLst>
              <a:ext uri="{FF2B5EF4-FFF2-40B4-BE49-F238E27FC236}">
                <a16:creationId xmlns:a16="http://schemas.microsoft.com/office/drawing/2014/main" id="{202BB1B1-CFA6-F6A2-FC57-9268999F4EF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2771562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6BC3CE-5EE6-2000-8A26-6C4E700AEADD}"/>
              </a:ext>
            </a:extLst>
          </p:cNvPr>
          <p:cNvSpPr>
            <a:spLocks noGrp="1"/>
          </p:cNvSpPr>
          <p:nvPr>
            <p:ph type="dt" sz="half" idx="10"/>
          </p:nvPr>
        </p:nvSpPr>
        <p:spPr/>
        <p:txBody>
          <a:bodyPr/>
          <a:lstStyle/>
          <a:p>
            <a:fld id="{921D9284-D300-4297-87F7-E791DCC15DB1}" type="datetimeFigureOut">
              <a:rPr lang="en-US" smtClean="0"/>
              <a:t>12/4/23</a:t>
            </a:fld>
            <a:endParaRPr lang="en-US" dirty="0"/>
          </a:p>
        </p:txBody>
      </p:sp>
      <p:sp>
        <p:nvSpPr>
          <p:cNvPr id="3" name="Footer Placeholder 2">
            <a:extLst>
              <a:ext uri="{FF2B5EF4-FFF2-40B4-BE49-F238E27FC236}">
                <a16:creationId xmlns:a16="http://schemas.microsoft.com/office/drawing/2014/main" id="{1BE4904D-238F-FCB0-D532-391967847152}"/>
              </a:ext>
            </a:extLst>
          </p:cNvPr>
          <p:cNvSpPr>
            <a:spLocks noGrp="1"/>
          </p:cNvSpPr>
          <p:nvPr>
            <p:ph type="ftr" sz="quarter" idx="11"/>
          </p:nvPr>
        </p:nvSpPr>
        <p:spPr/>
        <p:txBody>
          <a:bodyPr/>
          <a:lstStyle/>
          <a:p>
            <a:r>
              <a:rPr lang="en-US"/>
              <a:t>
              </a:t>
            </a:r>
            <a:endParaRPr lang="en-US" dirty="0"/>
          </a:p>
        </p:txBody>
      </p:sp>
      <p:sp>
        <p:nvSpPr>
          <p:cNvPr id="4" name="Slide Number Placeholder 3">
            <a:extLst>
              <a:ext uri="{FF2B5EF4-FFF2-40B4-BE49-F238E27FC236}">
                <a16:creationId xmlns:a16="http://schemas.microsoft.com/office/drawing/2014/main" id="{7A54856E-123A-FF41-6800-2D2AA0C9E62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4618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4AC78-0E7F-6B29-BE7E-88720354D57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09FBC5D-BD80-C839-A43A-08C8B9B7EB9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5B6F86-B139-DB17-9A74-30B5813C306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4B16D52-E3AE-6CEE-B302-DC878FCB8871}"/>
              </a:ext>
            </a:extLst>
          </p:cNvPr>
          <p:cNvSpPr>
            <a:spLocks noGrp="1"/>
          </p:cNvSpPr>
          <p:nvPr>
            <p:ph type="dt" sz="half" idx="10"/>
          </p:nvPr>
        </p:nvSpPr>
        <p:spPr/>
        <p:txBody>
          <a:bodyPr/>
          <a:lstStyle/>
          <a:p>
            <a:fld id="{37D525BB-DA17-4BA0-B3C8-3AC3ABC827E6}" type="datetimeFigureOut">
              <a:rPr lang="en-US" smtClean="0"/>
              <a:t>12/4/23</a:t>
            </a:fld>
            <a:endParaRPr lang="en-US" dirty="0"/>
          </a:p>
        </p:txBody>
      </p:sp>
      <p:sp>
        <p:nvSpPr>
          <p:cNvPr id="6" name="Footer Placeholder 5">
            <a:extLst>
              <a:ext uri="{FF2B5EF4-FFF2-40B4-BE49-F238E27FC236}">
                <a16:creationId xmlns:a16="http://schemas.microsoft.com/office/drawing/2014/main" id="{AA3E9772-918D-5A13-D7D3-C9E342ABF285}"/>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C785DF0C-EC8B-1A81-4599-B14F768EE77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8882445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F90F-CB92-35C7-43A7-6AE98228FB2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67EE771-5923-9E5F-5488-52F8E4B4906B}"/>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914C84D-AC4B-75D6-0462-7E845D30D70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4185FB2-7577-2FD7-B31B-05D328D401F2}"/>
              </a:ext>
            </a:extLst>
          </p:cNvPr>
          <p:cNvSpPr>
            <a:spLocks noGrp="1"/>
          </p:cNvSpPr>
          <p:nvPr>
            <p:ph type="dt" sz="half" idx="10"/>
          </p:nvPr>
        </p:nvSpPr>
        <p:spPr/>
        <p:txBody>
          <a:bodyPr/>
          <a:lstStyle/>
          <a:p>
            <a:fld id="{B16C4C9A-3960-41CF-A4E9-2A8FB932454B}" type="datetimeFigureOut">
              <a:rPr lang="en-US" smtClean="0"/>
              <a:t>12/4/23</a:t>
            </a:fld>
            <a:endParaRPr lang="en-US" dirty="0"/>
          </a:p>
        </p:txBody>
      </p:sp>
      <p:sp>
        <p:nvSpPr>
          <p:cNvPr id="6" name="Footer Placeholder 5">
            <a:extLst>
              <a:ext uri="{FF2B5EF4-FFF2-40B4-BE49-F238E27FC236}">
                <a16:creationId xmlns:a16="http://schemas.microsoft.com/office/drawing/2014/main" id="{88189187-B550-7280-128D-36F42A59A2AA}"/>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EBFCBB2E-1909-BF3C-882F-6FC7E7075F8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2769772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714DD0-CBBB-904F-B626-7D1E9ED70A9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5C9E92-8061-56C5-E9F1-F11DB15531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157211-4C93-BDFF-DA11-E1E349F3BB5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CBC1C18-307B-4F68-A007-B5B542270E8D}" type="datetimeFigureOut">
              <a:rPr lang="en-US" smtClean="0"/>
              <a:t>12/4/23</a:t>
            </a:fld>
            <a:endParaRPr lang="en-US" dirty="0"/>
          </a:p>
        </p:txBody>
      </p:sp>
      <p:sp>
        <p:nvSpPr>
          <p:cNvPr id="5" name="Footer Placeholder 4">
            <a:extLst>
              <a:ext uri="{FF2B5EF4-FFF2-40B4-BE49-F238E27FC236}">
                <a16:creationId xmlns:a16="http://schemas.microsoft.com/office/drawing/2014/main" id="{8CA84D8D-203E-8236-540F-7B433DA95F0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a:t>
            </a:r>
            <a:endParaRPr lang="en-US" dirty="0"/>
          </a:p>
        </p:txBody>
      </p:sp>
      <p:sp>
        <p:nvSpPr>
          <p:cNvPr id="6" name="Slide Number Placeholder 5">
            <a:extLst>
              <a:ext uri="{FF2B5EF4-FFF2-40B4-BE49-F238E27FC236}">
                <a16:creationId xmlns:a16="http://schemas.microsoft.com/office/drawing/2014/main" id="{E32DCCE6-498F-32B6-5FDD-6E164EAE8CC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711463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13.xml"/><Relationship Id="rId16"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hyperlink" Target="https://www.kaggle.com/datasets/juhibhojani/airline-reviews" TargetMode="External"/><Relationship Id="rId7" Type="http://schemas.openxmlformats.org/officeDocument/2006/relationships/hyperlink" Target="https://www.kaggle.com/datasets/sherrytp/airline-delay-analysis"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hyperlink" Target="https://www.kaggle.com/datasets/welkin10/airline-sentiment" TargetMode="External"/><Relationship Id="rId5" Type="http://schemas.openxmlformats.org/officeDocument/2006/relationships/hyperlink" Target="https://www.kaggle.com/datasets/iamsouravbanerjee/airline-dataset" TargetMode="External"/><Relationship Id="rId4" Type="http://schemas.openxmlformats.org/officeDocument/2006/relationships/hyperlink" Target="https://www.kaggle.com/datasets/teejmahal20/airline-passenger-satisfactio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teejmahal20/airline-passenger-satisfaction"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jpeg"/><Relationship Id="rId4" Type="http://schemas.openxmlformats.org/officeDocument/2006/relationships/hyperlink" Target="https://www.kaggle.com/datasets/juhibhojani/airline-review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39E0238D-E295-49BE-9BFE-E9189D69E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85E9A4A-0183-4A3C-B68E-A22927891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1999" cy="5143499"/>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ln>
            <a:noFill/>
          </a:ln>
          <a:effectLst>
            <a:outerShdw blurRad="596900" dist="330200" dir="882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Google Shape;54;p13"/>
          <p:cNvSpPr txBox="1">
            <a:spLocks noGrp="1"/>
          </p:cNvSpPr>
          <p:nvPr>
            <p:ph type="ctrTitle"/>
          </p:nvPr>
        </p:nvSpPr>
        <p:spPr>
          <a:xfrm>
            <a:off x="5021988" y="1939459"/>
            <a:ext cx="3445348" cy="2569749"/>
          </a:xfrm>
          <a:prstGeom prst="rect">
            <a:avLst/>
          </a:prstGeom>
        </p:spPr>
        <p:txBody>
          <a:bodyPr spcFirstLastPara="1" lIns="91425" tIns="91425" rIns="91425" bIns="91425" anchor="ctr" anchorCtr="0">
            <a:normAutofit/>
          </a:bodyPr>
          <a:lstStyle/>
          <a:p>
            <a:pPr marL="0" lvl="0" indent="0" algn="l" rtl="0">
              <a:spcBef>
                <a:spcPts val="0"/>
              </a:spcBef>
              <a:spcAft>
                <a:spcPts val="0"/>
              </a:spcAft>
              <a:buNone/>
            </a:pPr>
            <a:r>
              <a:rPr lang="en-US" sz="3600"/>
              <a:t>EDA: Airline Passenger Satisfaction</a:t>
            </a:r>
          </a:p>
          <a:p>
            <a:pPr marL="0" lvl="0" indent="0" algn="l" rtl="0">
              <a:spcBef>
                <a:spcPts val="0"/>
              </a:spcBef>
              <a:spcAft>
                <a:spcPts val="0"/>
              </a:spcAft>
              <a:buNone/>
            </a:pPr>
            <a:endParaRPr lang="en-US" sz="3600"/>
          </a:p>
        </p:txBody>
      </p:sp>
      <p:pic>
        <p:nvPicPr>
          <p:cNvPr id="57" name="Picture 56">
            <a:extLst>
              <a:ext uri="{FF2B5EF4-FFF2-40B4-BE49-F238E27FC236}">
                <a16:creationId xmlns:a16="http://schemas.microsoft.com/office/drawing/2014/main" id="{5D19C742-D63B-4D24-4379-253C06EB49DE}"/>
              </a:ext>
            </a:extLst>
          </p:cNvPr>
          <p:cNvPicPr>
            <a:picLocks noChangeAspect="1"/>
          </p:cNvPicPr>
          <p:nvPr/>
        </p:nvPicPr>
        <p:blipFill rotWithShape="1">
          <a:blip r:embed="rId3"/>
          <a:srcRect l="17245" r="23422"/>
          <a:stretch/>
        </p:blipFill>
        <p:spPr>
          <a:xfrm>
            <a:off x="20" y="10"/>
            <a:ext cx="4571978" cy="5143488"/>
          </a:xfrm>
          <a:prstGeom prst="rect">
            <a:avLst/>
          </a:prstGeom>
        </p:spPr>
      </p:pic>
      <p:sp useBgFill="1">
        <p:nvSpPr>
          <p:cNvPr id="67" name="Rectangle 66">
            <a:extLst>
              <a:ext uri="{FF2B5EF4-FFF2-40B4-BE49-F238E27FC236}">
                <a16:creationId xmlns:a16="http://schemas.microsoft.com/office/drawing/2014/main" id="{1F9EB61A-CFD3-3398-6448-72CE004E3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1272309"/>
          </a:xfrm>
          <a:prstGeom prst="rect">
            <a:avLst/>
          </a:prstGeom>
          <a:ln>
            <a:noFill/>
          </a:ln>
          <a:effectLst>
            <a:outerShdw blurRad="304800" dist="139700" dir="5460000" sx="90000" sy="90000" algn="t"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Google Shape;55;p13"/>
          <p:cNvSpPr txBox="1"/>
          <p:nvPr/>
        </p:nvSpPr>
        <p:spPr>
          <a:xfrm>
            <a:off x="5020671" y="228600"/>
            <a:ext cx="3536140" cy="842682"/>
          </a:xfrm>
          <a:prstGeom prst="rect">
            <a:avLst/>
          </a:prstGeom>
        </p:spPr>
        <p:txBody>
          <a:bodyPr spcFirstLastPara="1" lIns="91425" tIns="91425" rIns="91425" bIns="91425" anchor="ctr" anchorCtr="0">
            <a:normAutofit/>
          </a:bodyPr>
          <a:lstStyle/>
          <a:p>
            <a:pPr marL="0" lvl="0" indent="0" rtl="0">
              <a:lnSpc>
                <a:spcPct val="90000"/>
              </a:lnSpc>
              <a:spcBef>
                <a:spcPts val="0"/>
              </a:spcBef>
              <a:spcAft>
                <a:spcPts val="600"/>
              </a:spcAft>
              <a:buNone/>
            </a:pPr>
            <a:r>
              <a:rPr lang="en-US" sz="400"/>
              <a:t>Authors: Tony Dong (UIN: 815118831)</a:t>
            </a:r>
          </a:p>
          <a:p>
            <a:pPr marL="914400" lvl="0" indent="0" rtl="0">
              <a:lnSpc>
                <a:spcPct val="90000"/>
              </a:lnSpc>
              <a:spcBef>
                <a:spcPts val="0"/>
              </a:spcBef>
              <a:spcAft>
                <a:spcPts val="600"/>
              </a:spcAft>
              <a:buNone/>
            </a:pPr>
            <a:r>
              <a:rPr lang="en-US" sz="400"/>
              <a:t>Erick Rodriguez (UIN:)</a:t>
            </a:r>
          </a:p>
          <a:p>
            <a:pPr marL="914400" lvl="0" indent="0" rtl="0">
              <a:lnSpc>
                <a:spcPct val="90000"/>
              </a:lnSpc>
              <a:spcBef>
                <a:spcPts val="0"/>
              </a:spcBef>
              <a:spcAft>
                <a:spcPts val="600"/>
              </a:spcAft>
              <a:buNone/>
            </a:pPr>
            <a:r>
              <a:rPr lang="en-US" sz="400"/>
              <a:t>Jamie Parra (UIN:815029081)</a:t>
            </a:r>
          </a:p>
          <a:p>
            <a:pPr marL="914400" lvl="0" indent="0" rtl="0">
              <a:lnSpc>
                <a:spcPct val="90000"/>
              </a:lnSpc>
              <a:spcBef>
                <a:spcPts val="0"/>
              </a:spcBef>
              <a:spcAft>
                <a:spcPts val="600"/>
              </a:spcAft>
              <a:buNone/>
            </a:pPr>
            <a:endParaRPr lang="en-US" sz="400"/>
          </a:p>
          <a:p>
            <a:pPr marL="0" lvl="0" indent="0" rtl="0">
              <a:lnSpc>
                <a:spcPct val="90000"/>
              </a:lnSpc>
              <a:spcBef>
                <a:spcPts val="0"/>
              </a:spcBef>
              <a:spcAft>
                <a:spcPts val="600"/>
              </a:spcAft>
              <a:buNone/>
            </a:pPr>
            <a:r>
              <a:rPr lang="en-US" sz="400"/>
              <a:t>Date: November 30,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8"/>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Google Shape;109;p22"/>
          <p:cNvSpPr txBox="1">
            <a:spLocks noGrp="1"/>
          </p:cNvSpPr>
          <p:nvPr>
            <p:ph type="title"/>
          </p:nvPr>
        </p:nvSpPr>
        <p:spPr>
          <a:xfrm>
            <a:off x="479160" y="313182"/>
            <a:ext cx="8182230" cy="937045"/>
          </a:xfrm>
          <a:prstGeom prst="rect">
            <a:avLst/>
          </a:prstGeom>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5000" kern="1200">
                <a:solidFill>
                  <a:schemeClr val="tx1"/>
                </a:solidFill>
                <a:latin typeface="+mj-lt"/>
                <a:ea typeface="+mj-ea"/>
                <a:cs typeface="+mj-cs"/>
              </a:rPr>
              <a:t>Data Dictionary cont.</a:t>
            </a:r>
          </a:p>
        </p:txBody>
      </p:sp>
      <p:sp>
        <p:nvSpPr>
          <p:cNvPr id="11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300090"/>
            <a:ext cx="3429000" cy="13716"/>
          </a:xfrm>
          <a:custGeom>
            <a:avLst/>
            <a:gdLst>
              <a:gd name="connsiteX0" fmla="*/ 0 w 3429000"/>
              <a:gd name="connsiteY0" fmla="*/ 0 h 13716"/>
              <a:gd name="connsiteX1" fmla="*/ 685800 w 3429000"/>
              <a:gd name="connsiteY1" fmla="*/ 0 h 13716"/>
              <a:gd name="connsiteX2" fmla="*/ 1371600 w 3429000"/>
              <a:gd name="connsiteY2" fmla="*/ 0 h 13716"/>
              <a:gd name="connsiteX3" fmla="*/ 2057400 w 3429000"/>
              <a:gd name="connsiteY3" fmla="*/ 0 h 13716"/>
              <a:gd name="connsiteX4" fmla="*/ 2674620 w 3429000"/>
              <a:gd name="connsiteY4" fmla="*/ 0 h 13716"/>
              <a:gd name="connsiteX5" fmla="*/ 3429000 w 3429000"/>
              <a:gd name="connsiteY5" fmla="*/ 0 h 13716"/>
              <a:gd name="connsiteX6" fmla="*/ 3429000 w 3429000"/>
              <a:gd name="connsiteY6" fmla="*/ 13716 h 13716"/>
              <a:gd name="connsiteX7" fmla="*/ 2811780 w 3429000"/>
              <a:gd name="connsiteY7" fmla="*/ 13716 h 13716"/>
              <a:gd name="connsiteX8" fmla="*/ 2228850 w 3429000"/>
              <a:gd name="connsiteY8" fmla="*/ 13716 h 13716"/>
              <a:gd name="connsiteX9" fmla="*/ 1543050 w 3429000"/>
              <a:gd name="connsiteY9" fmla="*/ 13716 h 13716"/>
              <a:gd name="connsiteX10" fmla="*/ 925830 w 3429000"/>
              <a:gd name="connsiteY10" fmla="*/ 13716 h 13716"/>
              <a:gd name="connsiteX11" fmla="*/ 0 w 3429000"/>
              <a:gd name="connsiteY11" fmla="*/ 13716 h 13716"/>
              <a:gd name="connsiteX12" fmla="*/ 0 w 3429000"/>
              <a:gd name="connsiteY12" fmla="*/ 0 h 13716"/>
              <a:gd name="connsiteX0" fmla="*/ 0 w 3429000"/>
              <a:gd name="connsiteY0" fmla="*/ 0 h 13716"/>
              <a:gd name="connsiteX1" fmla="*/ 617220 w 3429000"/>
              <a:gd name="connsiteY1" fmla="*/ 0 h 13716"/>
              <a:gd name="connsiteX2" fmla="*/ 1200150 w 3429000"/>
              <a:gd name="connsiteY2" fmla="*/ 0 h 13716"/>
              <a:gd name="connsiteX3" fmla="*/ 1817370 w 3429000"/>
              <a:gd name="connsiteY3" fmla="*/ 0 h 13716"/>
              <a:gd name="connsiteX4" fmla="*/ 2503170 w 3429000"/>
              <a:gd name="connsiteY4" fmla="*/ 0 h 13716"/>
              <a:gd name="connsiteX5" fmla="*/ 3429000 w 3429000"/>
              <a:gd name="connsiteY5" fmla="*/ 0 h 13716"/>
              <a:gd name="connsiteX6" fmla="*/ 3429000 w 3429000"/>
              <a:gd name="connsiteY6" fmla="*/ 13716 h 13716"/>
              <a:gd name="connsiteX7" fmla="*/ 2743200 w 3429000"/>
              <a:gd name="connsiteY7" fmla="*/ 13716 h 13716"/>
              <a:gd name="connsiteX8" fmla="*/ 1988820 w 3429000"/>
              <a:gd name="connsiteY8" fmla="*/ 13716 h 13716"/>
              <a:gd name="connsiteX9" fmla="*/ 1405890 w 3429000"/>
              <a:gd name="connsiteY9" fmla="*/ 13716 h 13716"/>
              <a:gd name="connsiteX10" fmla="*/ 651510 w 3429000"/>
              <a:gd name="connsiteY10" fmla="*/ 13716 h 13716"/>
              <a:gd name="connsiteX11" fmla="*/ 0 w 3429000"/>
              <a:gd name="connsiteY11" fmla="*/ 13716 h 13716"/>
              <a:gd name="connsiteX12" fmla="*/ 0 w 3429000"/>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3716" fill="none" extrusionOk="0">
                <a:moveTo>
                  <a:pt x="0" y="0"/>
                </a:moveTo>
                <a:cubicBezTo>
                  <a:pt x="207705" y="23860"/>
                  <a:pt x="509323" y="68036"/>
                  <a:pt x="685800" y="0"/>
                </a:cubicBezTo>
                <a:cubicBezTo>
                  <a:pt x="881422" y="-43910"/>
                  <a:pt x="1129204" y="-58858"/>
                  <a:pt x="1371600" y="0"/>
                </a:cubicBezTo>
                <a:cubicBezTo>
                  <a:pt x="1611115" y="-12848"/>
                  <a:pt x="1887211" y="-6418"/>
                  <a:pt x="2057400" y="0"/>
                </a:cubicBezTo>
                <a:cubicBezTo>
                  <a:pt x="2233905" y="-53439"/>
                  <a:pt x="2400311" y="-9735"/>
                  <a:pt x="2674620" y="0"/>
                </a:cubicBezTo>
                <a:cubicBezTo>
                  <a:pt x="2899369" y="50175"/>
                  <a:pt x="3197952" y="-27603"/>
                  <a:pt x="3429000" y="0"/>
                </a:cubicBezTo>
                <a:cubicBezTo>
                  <a:pt x="3428978" y="4238"/>
                  <a:pt x="3429362" y="9645"/>
                  <a:pt x="3429000" y="13716"/>
                </a:cubicBezTo>
                <a:cubicBezTo>
                  <a:pt x="3212354" y="24300"/>
                  <a:pt x="3083619" y="-5408"/>
                  <a:pt x="2811780" y="13716"/>
                </a:cubicBezTo>
                <a:cubicBezTo>
                  <a:pt x="2533576" y="20486"/>
                  <a:pt x="2477440" y="15959"/>
                  <a:pt x="2228850" y="13716"/>
                </a:cubicBezTo>
                <a:cubicBezTo>
                  <a:pt x="2003657" y="-6415"/>
                  <a:pt x="1810789" y="13722"/>
                  <a:pt x="1543050" y="13716"/>
                </a:cubicBezTo>
                <a:cubicBezTo>
                  <a:pt x="1286635" y="-25734"/>
                  <a:pt x="1189418" y="17718"/>
                  <a:pt x="925830" y="13716"/>
                </a:cubicBezTo>
                <a:cubicBezTo>
                  <a:pt x="678389" y="-6959"/>
                  <a:pt x="367033" y="38662"/>
                  <a:pt x="0" y="13716"/>
                </a:cubicBezTo>
                <a:cubicBezTo>
                  <a:pt x="-950" y="8514"/>
                  <a:pt x="-119" y="3449"/>
                  <a:pt x="0" y="0"/>
                </a:cubicBezTo>
                <a:close/>
              </a:path>
              <a:path w="3429000" h="13716" stroke="0" extrusionOk="0">
                <a:moveTo>
                  <a:pt x="0" y="0"/>
                </a:moveTo>
                <a:cubicBezTo>
                  <a:pt x="169914" y="-16656"/>
                  <a:pt x="469790" y="-24030"/>
                  <a:pt x="617220" y="0"/>
                </a:cubicBezTo>
                <a:cubicBezTo>
                  <a:pt x="786601" y="24467"/>
                  <a:pt x="1085311" y="15192"/>
                  <a:pt x="1200150" y="0"/>
                </a:cubicBezTo>
                <a:cubicBezTo>
                  <a:pt x="1340195" y="-5060"/>
                  <a:pt x="1552999" y="41254"/>
                  <a:pt x="1817370" y="0"/>
                </a:cubicBezTo>
                <a:cubicBezTo>
                  <a:pt x="2086739" y="-377"/>
                  <a:pt x="2228603" y="31972"/>
                  <a:pt x="2503170" y="0"/>
                </a:cubicBezTo>
                <a:cubicBezTo>
                  <a:pt x="2794334" y="-14173"/>
                  <a:pt x="3002837" y="-13310"/>
                  <a:pt x="3429000" y="0"/>
                </a:cubicBezTo>
                <a:cubicBezTo>
                  <a:pt x="3428219" y="5403"/>
                  <a:pt x="3428159" y="9705"/>
                  <a:pt x="3429000" y="13716"/>
                </a:cubicBezTo>
                <a:cubicBezTo>
                  <a:pt x="3101445" y="-8012"/>
                  <a:pt x="2879434" y="29451"/>
                  <a:pt x="2743200" y="13716"/>
                </a:cubicBezTo>
                <a:cubicBezTo>
                  <a:pt x="2609544" y="9343"/>
                  <a:pt x="2334178" y="44077"/>
                  <a:pt x="1988820" y="13716"/>
                </a:cubicBezTo>
                <a:cubicBezTo>
                  <a:pt x="1620382" y="13563"/>
                  <a:pt x="1588099" y="-7567"/>
                  <a:pt x="1405890" y="13716"/>
                </a:cubicBezTo>
                <a:cubicBezTo>
                  <a:pt x="1266239" y="23975"/>
                  <a:pt x="867500" y="10636"/>
                  <a:pt x="651510" y="13716"/>
                </a:cubicBezTo>
                <a:cubicBezTo>
                  <a:pt x="445459" y="35533"/>
                  <a:pt x="119818" y="-28316"/>
                  <a:pt x="0" y="13716"/>
                </a:cubicBezTo>
                <a:cubicBezTo>
                  <a:pt x="242" y="7496"/>
                  <a:pt x="776" y="5947"/>
                  <a:pt x="0" y="0"/>
                </a:cubicBezTo>
                <a:close/>
              </a:path>
              <a:path w="3429000" h="13716" fill="none" stroke="0" extrusionOk="0">
                <a:moveTo>
                  <a:pt x="0" y="0"/>
                </a:moveTo>
                <a:cubicBezTo>
                  <a:pt x="199661" y="29771"/>
                  <a:pt x="488726" y="20925"/>
                  <a:pt x="685800" y="0"/>
                </a:cubicBezTo>
                <a:cubicBezTo>
                  <a:pt x="835372" y="-29710"/>
                  <a:pt x="1088413" y="6369"/>
                  <a:pt x="1371600" y="0"/>
                </a:cubicBezTo>
                <a:cubicBezTo>
                  <a:pt x="1631865" y="6637"/>
                  <a:pt x="1839907" y="52251"/>
                  <a:pt x="2057400" y="0"/>
                </a:cubicBezTo>
                <a:cubicBezTo>
                  <a:pt x="2266442" y="-8132"/>
                  <a:pt x="2461070" y="-4034"/>
                  <a:pt x="2674620" y="0"/>
                </a:cubicBezTo>
                <a:cubicBezTo>
                  <a:pt x="2940120" y="30498"/>
                  <a:pt x="3202681" y="-54357"/>
                  <a:pt x="3429000" y="0"/>
                </a:cubicBezTo>
                <a:cubicBezTo>
                  <a:pt x="3429104" y="3768"/>
                  <a:pt x="3429110" y="10153"/>
                  <a:pt x="3429000" y="13716"/>
                </a:cubicBezTo>
                <a:cubicBezTo>
                  <a:pt x="3250522" y="51451"/>
                  <a:pt x="3056248" y="-6129"/>
                  <a:pt x="2811780" y="13716"/>
                </a:cubicBezTo>
                <a:cubicBezTo>
                  <a:pt x="2534418" y="21986"/>
                  <a:pt x="2483107" y="15318"/>
                  <a:pt x="2228850" y="13716"/>
                </a:cubicBezTo>
                <a:cubicBezTo>
                  <a:pt x="1996093" y="-24934"/>
                  <a:pt x="1790611" y="30524"/>
                  <a:pt x="1543050" y="13716"/>
                </a:cubicBezTo>
                <a:cubicBezTo>
                  <a:pt x="1276188" y="-34299"/>
                  <a:pt x="1196665" y="-3522"/>
                  <a:pt x="925830" y="13716"/>
                </a:cubicBezTo>
                <a:cubicBezTo>
                  <a:pt x="718623" y="56844"/>
                  <a:pt x="374628" y="20467"/>
                  <a:pt x="0" y="13716"/>
                </a:cubicBezTo>
                <a:cubicBezTo>
                  <a:pt x="84" y="8233"/>
                  <a:pt x="-347" y="318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429000"/>
                      <a:gd name="connsiteY0" fmla="*/ 0 h 13716"/>
                      <a:gd name="connsiteX1" fmla="*/ 685800 w 3429000"/>
                      <a:gd name="connsiteY1" fmla="*/ 0 h 13716"/>
                      <a:gd name="connsiteX2" fmla="*/ 1371600 w 3429000"/>
                      <a:gd name="connsiteY2" fmla="*/ 0 h 13716"/>
                      <a:gd name="connsiteX3" fmla="*/ 2057400 w 3429000"/>
                      <a:gd name="connsiteY3" fmla="*/ 0 h 13716"/>
                      <a:gd name="connsiteX4" fmla="*/ 2674620 w 3429000"/>
                      <a:gd name="connsiteY4" fmla="*/ 0 h 13716"/>
                      <a:gd name="connsiteX5" fmla="*/ 3429000 w 3429000"/>
                      <a:gd name="connsiteY5" fmla="*/ 0 h 13716"/>
                      <a:gd name="connsiteX6" fmla="*/ 3429000 w 3429000"/>
                      <a:gd name="connsiteY6" fmla="*/ 13716 h 13716"/>
                      <a:gd name="connsiteX7" fmla="*/ 2811780 w 3429000"/>
                      <a:gd name="connsiteY7" fmla="*/ 13716 h 13716"/>
                      <a:gd name="connsiteX8" fmla="*/ 2228850 w 3429000"/>
                      <a:gd name="connsiteY8" fmla="*/ 13716 h 13716"/>
                      <a:gd name="connsiteX9" fmla="*/ 1543050 w 3429000"/>
                      <a:gd name="connsiteY9" fmla="*/ 13716 h 13716"/>
                      <a:gd name="connsiteX10" fmla="*/ 925830 w 3429000"/>
                      <a:gd name="connsiteY10" fmla="*/ 13716 h 13716"/>
                      <a:gd name="connsiteX11" fmla="*/ 0 w 3429000"/>
                      <a:gd name="connsiteY11" fmla="*/ 13716 h 13716"/>
                      <a:gd name="connsiteX12" fmla="*/ 0 w 3429000"/>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3716"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214" y="4075"/>
                          <a:pt x="3429316" y="9784"/>
                          <a:pt x="3429000" y="13716"/>
                        </a:cubicBezTo>
                        <a:cubicBezTo>
                          <a:pt x="3221081" y="44036"/>
                          <a:pt x="3088001" y="3494"/>
                          <a:pt x="2811780" y="13716"/>
                        </a:cubicBezTo>
                        <a:cubicBezTo>
                          <a:pt x="2535559" y="23938"/>
                          <a:pt x="2481355" y="20326"/>
                          <a:pt x="2228850" y="13716"/>
                        </a:cubicBezTo>
                        <a:cubicBezTo>
                          <a:pt x="1976345" y="7107"/>
                          <a:pt x="1807520" y="43784"/>
                          <a:pt x="1543050" y="13716"/>
                        </a:cubicBezTo>
                        <a:cubicBezTo>
                          <a:pt x="1278580" y="-16352"/>
                          <a:pt x="1181944" y="551"/>
                          <a:pt x="925830" y="13716"/>
                        </a:cubicBezTo>
                        <a:cubicBezTo>
                          <a:pt x="669716" y="26881"/>
                          <a:pt x="410304" y="30243"/>
                          <a:pt x="0" y="13716"/>
                        </a:cubicBezTo>
                        <a:cubicBezTo>
                          <a:pt x="-535" y="8247"/>
                          <a:pt x="-201" y="2959"/>
                          <a:pt x="0" y="0"/>
                        </a:cubicBezTo>
                        <a:close/>
                      </a:path>
                      <a:path w="3429000" h="13716"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8434" y="5320"/>
                          <a:pt x="3428676" y="9001"/>
                          <a:pt x="3429000" y="13716"/>
                        </a:cubicBezTo>
                        <a:cubicBezTo>
                          <a:pt x="3103464" y="-3979"/>
                          <a:pt x="2887909" y="18368"/>
                          <a:pt x="2743200" y="13716"/>
                        </a:cubicBezTo>
                        <a:cubicBezTo>
                          <a:pt x="2598491" y="9064"/>
                          <a:pt x="2362615" y="6084"/>
                          <a:pt x="1988820" y="13716"/>
                        </a:cubicBezTo>
                        <a:cubicBezTo>
                          <a:pt x="1615025" y="21348"/>
                          <a:pt x="1580494" y="-880"/>
                          <a:pt x="1405890" y="13716"/>
                        </a:cubicBezTo>
                        <a:cubicBezTo>
                          <a:pt x="1231286" y="28312"/>
                          <a:pt x="885259" y="-20857"/>
                          <a:pt x="651510" y="13716"/>
                        </a:cubicBezTo>
                        <a:cubicBezTo>
                          <a:pt x="417761" y="48289"/>
                          <a:pt x="138362" y="-18428"/>
                          <a:pt x="0" y="13716"/>
                        </a:cubicBezTo>
                        <a:cubicBezTo>
                          <a:pt x="58" y="7834"/>
                          <a:pt x="453" y="583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0" name="Google Shape;110;p22"/>
          <p:cNvGraphicFramePr/>
          <p:nvPr>
            <p:extLst>
              <p:ext uri="{D42A27DB-BD31-4B8C-83A1-F6EECF244321}">
                <p14:modId xmlns:p14="http://schemas.microsoft.com/office/powerpoint/2010/main" val="4041464777"/>
              </p:ext>
            </p:extLst>
          </p:nvPr>
        </p:nvGraphicFramePr>
        <p:xfrm>
          <a:off x="509581" y="1975104"/>
          <a:ext cx="8122553" cy="2689766"/>
        </p:xfrm>
        <a:graphic>
          <a:graphicData uri="http://schemas.openxmlformats.org/drawingml/2006/table">
            <a:tbl>
              <a:tblPr>
                <a:noFill/>
                <a:tableStyleId>{6EEC4414-B5B3-4DA5-A7BB-A004297462E3}</a:tableStyleId>
              </a:tblPr>
              <a:tblGrid>
                <a:gridCol w="2664600">
                  <a:extLst>
                    <a:ext uri="{9D8B030D-6E8A-4147-A177-3AD203B41FA5}">
                      <a16:colId xmlns:a16="http://schemas.microsoft.com/office/drawing/2014/main" val="20000"/>
                    </a:ext>
                  </a:extLst>
                </a:gridCol>
                <a:gridCol w="2712246">
                  <a:extLst>
                    <a:ext uri="{9D8B030D-6E8A-4147-A177-3AD203B41FA5}">
                      <a16:colId xmlns:a16="http://schemas.microsoft.com/office/drawing/2014/main" val="20001"/>
                    </a:ext>
                  </a:extLst>
                </a:gridCol>
                <a:gridCol w="2745707">
                  <a:extLst>
                    <a:ext uri="{9D8B030D-6E8A-4147-A177-3AD203B41FA5}">
                      <a16:colId xmlns:a16="http://schemas.microsoft.com/office/drawing/2014/main" val="20002"/>
                    </a:ext>
                  </a:extLst>
                </a:gridCol>
              </a:tblGrid>
              <a:tr h="489057">
                <a:tc>
                  <a:txBody>
                    <a:bodyPr/>
                    <a:lstStyle/>
                    <a:p>
                      <a:pPr marL="0" lvl="0" indent="0" algn="l" rtl="0">
                        <a:spcBef>
                          <a:spcPts val="0"/>
                        </a:spcBef>
                        <a:spcAft>
                          <a:spcPts val="0"/>
                        </a:spcAft>
                        <a:buNone/>
                      </a:pPr>
                      <a:r>
                        <a:rPr lang="en" sz="900"/>
                        <a:t>Seat Type</a:t>
                      </a:r>
                      <a:endParaRPr sz="900"/>
                    </a:p>
                  </a:txBody>
                  <a:tcPr marL="58214" marR="58214" marT="58214" marB="58214"/>
                </a:tc>
                <a:tc>
                  <a:txBody>
                    <a:bodyPr/>
                    <a:lstStyle/>
                    <a:p>
                      <a:pPr marL="0" lvl="0" indent="0" algn="l" rtl="0">
                        <a:spcBef>
                          <a:spcPts val="0"/>
                        </a:spcBef>
                        <a:spcAft>
                          <a:spcPts val="0"/>
                        </a:spcAft>
                        <a:buNone/>
                      </a:pPr>
                      <a:r>
                        <a:rPr lang="en" sz="900"/>
                        <a:t>Airline class</a:t>
                      </a:r>
                      <a:endParaRPr sz="900"/>
                    </a:p>
                  </a:txBody>
                  <a:tcPr marL="58214" marR="58214" marT="58214" marB="58214"/>
                </a:tc>
                <a:tc>
                  <a:txBody>
                    <a:bodyPr/>
                    <a:lstStyle/>
                    <a:p>
                      <a:pPr marL="0" lvl="0" indent="0" algn="l" rtl="0">
                        <a:spcBef>
                          <a:spcPts val="0"/>
                        </a:spcBef>
                        <a:spcAft>
                          <a:spcPts val="0"/>
                        </a:spcAft>
                        <a:buNone/>
                      </a:pPr>
                      <a:r>
                        <a:rPr lang="en" sz="900"/>
                        <a:t>Ordinal: [Economy Class, </a:t>
                      </a:r>
                      <a:r>
                        <a:rPr lang="en" sz="900">
                          <a:solidFill>
                            <a:schemeClr val="dk1"/>
                          </a:solidFill>
                        </a:rPr>
                        <a:t>Premium Economy</a:t>
                      </a:r>
                      <a:r>
                        <a:rPr lang="en" sz="900"/>
                        <a:t> Business Class, </a:t>
                      </a:r>
                      <a:r>
                        <a:rPr lang="en" sz="900">
                          <a:solidFill>
                            <a:schemeClr val="dk1"/>
                          </a:solidFill>
                        </a:rPr>
                        <a:t>First Class]</a:t>
                      </a:r>
                      <a:endParaRPr sz="900"/>
                    </a:p>
                  </a:txBody>
                  <a:tcPr marL="58214" marR="58214" marT="58214" marB="58214"/>
                </a:tc>
                <a:extLst>
                  <a:ext uri="{0D108BD9-81ED-4DB2-BD59-A6C34878D82A}">
                    <a16:rowId xmlns:a16="http://schemas.microsoft.com/office/drawing/2014/main" val="10000"/>
                  </a:ext>
                </a:extLst>
              </a:tr>
              <a:tr h="314387">
                <a:tc>
                  <a:txBody>
                    <a:bodyPr/>
                    <a:lstStyle/>
                    <a:p>
                      <a:pPr marL="0" lvl="0" indent="0" algn="l" rtl="0">
                        <a:spcBef>
                          <a:spcPts val="0"/>
                        </a:spcBef>
                        <a:spcAft>
                          <a:spcPts val="0"/>
                        </a:spcAft>
                        <a:buNone/>
                      </a:pPr>
                      <a:r>
                        <a:rPr lang="en" sz="900"/>
                        <a:t>Route</a:t>
                      </a:r>
                      <a:endParaRPr sz="900"/>
                    </a:p>
                  </a:txBody>
                  <a:tcPr marL="58214" marR="58214" marT="58214" marB="58214"/>
                </a:tc>
                <a:tc>
                  <a:txBody>
                    <a:bodyPr/>
                    <a:lstStyle/>
                    <a:p>
                      <a:pPr marL="0" lvl="0" indent="0" algn="l" rtl="0">
                        <a:spcBef>
                          <a:spcPts val="0"/>
                        </a:spcBef>
                        <a:spcAft>
                          <a:spcPts val="0"/>
                        </a:spcAft>
                        <a:buNone/>
                      </a:pPr>
                      <a:r>
                        <a:rPr lang="en" sz="900"/>
                        <a:t>Source to destination route</a:t>
                      </a:r>
                      <a:endParaRPr sz="900"/>
                    </a:p>
                  </a:txBody>
                  <a:tcPr marL="58214" marR="58214" marT="58214" marB="58214"/>
                </a:tc>
                <a:tc>
                  <a:txBody>
                    <a:bodyPr/>
                    <a:lstStyle/>
                    <a:p>
                      <a:pPr marL="0" lvl="0" indent="0" algn="l" rtl="0">
                        <a:spcBef>
                          <a:spcPts val="0"/>
                        </a:spcBef>
                        <a:spcAft>
                          <a:spcPts val="0"/>
                        </a:spcAft>
                        <a:buNone/>
                      </a:pPr>
                      <a:r>
                        <a:rPr lang="en" sz="900"/>
                        <a:t>String: ex. DUB to CDG</a:t>
                      </a:r>
                      <a:endParaRPr sz="900"/>
                    </a:p>
                  </a:txBody>
                  <a:tcPr marL="58214" marR="58214" marT="58214" marB="58214"/>
                </a:tc>
                <a:extLst>
                  <a:ext uri="{0D108BD9-81ED-4DB2-BD59-A6C34878D82A}">
                    <a16:rowId xmlns:a16="http://schemas.microsoft.com/office/drawing/2014/main" val="10001"/>
                  </a:ext>
                </a:extLst>
              </a:tr>
              <a:tr h="314387">
                <a:tc>
                  <a:txBody>
                    <a:bodyPr/>
                    <a:lstStyle/>
                    <a:p>
                      <a:pPr marL="0" lvl="0" indent="0" algn="l" rtl="0">
                        <a:spcBef>
                          <a:spcPts val="0"/>
                        </a:spcBef>
                        <a:spcAft>
                          <a:spcPts val="0"/>
                        </a:spcAft>
                        <a:buNone/>
                      </a:pPr>
                      <a:r>
                        <a:rPr lang="en" sz="900"/>
                        <a:t>Date Flown</a:t>
                      </a:r>
                      <a:endParaRPr sz="900"/>
                    </a:p>
                  </a:txBody>
                  <a:tcPr marL="58214" marR="58214" marT="58214" marB="58214"/>
                </a:tc>
                <a:tc>
                  <a:txBody>
                    <a:bodyPr/>
                    <a:lstStyle/>
                    <a:p>
                      <a:pPr marL="0" lvl="0" indent="0" algn="l" rtl="0">
                        <a:spcBef>
                          <a:spcPts val="0"/>
                        </a:spcBef>
                        <a:spcAft>
                          <a:spcPts val="0"/>
                        </a:spcAft>
                        <a:buNone/>
                      </a:pPr>
                      <a:r>
                        <a:rPr lang="en" sz="900"/>
                        <a:t>Month and day flight flown</a:t>
                      </a:r>
                      <a:endParaRPr sz="900"/>
                    </a:p>
                  </a:txBody>
                  <a:tcPr marL="58214" marR="58214" marT="58214" marB="58214"/>
                </a:tc>
                <a:tc>
                  <a:txBody>
                    <a:bodyPr/>
                    <a:lstStyle/>
                    <a:p>
                      <a:pPr marL="0" lvl="0" indent="0" algn="l" rtl="0">
                        <a:spcBef>
                          <a:spcPts val="0"/>
                        </a:spcBef>
                        <a:spcAft>
                          <a:spcPts val="0"/>
                        </a:spcAft>
                        <a:buNone/>
                      </a:pPr>
                      <a:r>
                        <a:rPr lang="en" sz="900"/>
                        <a:t>String: ex. Dec-17</a:t>
                      </a:r>
                      <a:endParaRPr sz="900"/>
                    </a:p>
                  </a:txBody>
                  <a:tcPr marL="58214" marR="58214" marT="58214" marB="58214"/>
                </a:tc>
                <a:extLst>
                  <a:ext uri="{0D108BD9-81ED-4DB2-BD59-A6C34878D82A}">
                    <a16:rowId xmlns:a16="http://schemas.microsoft.com/office/drawing/2014/main" val="10002"/>
                  </a:ext>
                </a:extLst>
              </a:tr>
              <a:tr h="314387">
                <a:tc>
                  <a:txBody>
                    <a:bodyPr/>
                    <a:lstStyle/>
                    <a:p>
                      <a:pPr marL="0" lvl="0" indent="0" algn="l" rtl="0">
                        <a:spcBef>
                          <a:spcPts val="0"/>
                        </a:spcBef>
                        <a:spcAft>
                          <a:spcPts val="0"/>
                        </a:spcAft>
                        <a:buNone/>
                      </a:pPr>
                      <a:r>
                        <a:rPr lang="en" sz="900"/>
                        <a:t>Seat Comfort</a:t>
                      </a:r>
                      <a:endParaRPr sz="900"/>
                    </a:p>
                  </a:txBody>
                  <a:tcPr marL="58214" marR="58214" marT="58214" marB="58214"/>
                </a:tc>
                <a:tc>
                  <a:txBody>
                    <a:bodyPr/>
                    <a:lstStyle/>
                    <a:p>
                      <a:pPr marL="0" lvl="0" indent="0" algn="l" rtl="0">
                        <a:spcBef>
                          <a:spcPts val="0"/>
                        </a:spcBef>
                        <a:spcAft>
                          <a:spcPts val="0"/>
                        </a:spcAft>
                        <a:buNone/>
                      </a:pPr>
                      <a:r>
                        <a:rPr lang="en" sz="900"/>
                        <a:t>Rating for seat comfort</a:t>
                      </a:r>
                      <a:endParaRPr sz="900"/>
                    </a:p>
                  </a:txBody>
                  <a:tcPr marL="58214" marR="58214" marT="58214" marB="58214"/>
                </a:tc>
                <a:tc>
                  <a:txBody>
                    <a:bodyPr/>
                    <a:lstStyle/>
                    <a:p>
                      <a:pPr marL="0" lvl="0" indent="0" algn="l" rtl="0">
                        <a:spcBef>
                          <a:spcPts val="0"/>
                        </a:spcBef>
                        <a:spcAft>
                          <a:spcPts val="0"/>
                        </a:spcAft>
                        <a:buNone/>
                      </a:pPr>
                      <a:r>
                        <a:rPr lang="en" sz="900"/>
                        <a:t>Ordinal: [0,1,2,3,4,5]</a:t>
                      </a:r>
                      <a:endParaRPr sz="900"/>
                    </a:p>
                  </a:txBody>
                  <a:tcPr marL="58214" marR="58214" marT="58214" marB="58214"/>
                </a:tc>
                <a:extLst>
                  <a:ext uri="{0D108BD9-81ED-4DB2-BD59-A6C34878D82A}">
                    <a16:rowId xmlns:a16="http://schemas.microsoft.com/office/drawing/2014/main" val="10003"/>
                  </a:ext>
                </a:extLst>
              </a:tr>
              <a:tr h="314387">
                <a:tc>
                  <a:txBody>
                    <a:bodyPr/>
                    <a:lstStyle/>
                    <a:p>
                      <a:pPr marL="0" lvl="0" indent="0" algn="l" rtl="0">
                        <a:spcBef>
                          <a:spcPts val="0"/>
                        </a:spcBef>
                        <a:spcAft>
                          <a:spcPts val="0"/>
                        </a:spcAft>
                        <a:buNone/>
                      </a:pPr>
                      <a:r>
                        <a:rPr lang="en" sz="900"/>
                        <a:t>Cabin Staff Service</a:t>
                      </a:r>
                      <a:endParaRPr sz="900"/>
                    </a:p>
                  </a:txBody>
                  <a:tcPr marL="58214" marR="58214" marT="58214" marB="58214"/>
                </a:tc>
                <a:tc>
                  <a:txBody>
                    <a:bodyPr/>
                    <a:lstStyle/>
                    <a:p>
                      <a:pPr marL="0" lvl="0" indent="0" algn="l" rtl="0">
                        <a:spcBef>
                          <a:spcPts val="0"/>
                        </a:spcBef>
                        <a:spcAft>
                          <a:spcPts val="0"/>
                        </a:spcAft>
                        <a:buNone/>
                      </a:pPr>
                      <a:r>
                        <a:rPr lang="en" sz="900"/>
                        <a:t>Rating for cabin staff service</a:t>
                      </a:r>
                      <a:endParaRPr sz="900"/>
                    </a:p>
                  </a:txBody>
                  <a:tcPr marL="58214" marR="58214" marT="58214" marB="58214"/>
                </a:tc>
                <a:tc>
                  <a:txBody>
                    <a:bodyPr/>
                    <a:lstStyle/>
                    <a:p>
                      <a:pPr marL="0" lvl="0" indent="0" algn="l" rtl="0">
                        <a:spcBef>
                          <a:spcPts val="0"/>
                        </a:spcBef>
                        <a:spcAft>
                          <a:spcPts val="0"/>
                        </a:spcAft>
                        <a:buClr>
                          <a:schemeClr val="dk1"/>
                        </a:buClr>
                        <a:buSzPts val="1100"/>
                        <a:buFont typeface="Arial"/>
                        <a:buNone/>
                      </a:pPr>
                      <a:r>
                        <a:rPr lang="en" sz="900">
                          <a:solidFill>
                            <a:schemeClr val="dk1"/>
                          </a:solidFill>
                        </a:rPr>
                        <a:t>Ordinal: [0,1,2,3,4,5]</a:t>
                      </a:r>
                      <a:endParaRPr sz="900"/>
                    </a:p>
                  </a:txBody>
                  <a:tcPr marL="58214" marR="58214" marT="58214" marB="58214"/>
                </a:tc>
                <a:extLst>
                  <a:ext uri="{0D108BD9-81ED-4DB2-BD59-A6C34878D82A}">
                    <a16:rowId xmlns:a16="http://schemas.microsoft.com/office/drawing/2014/main" val="10004"/>
                  </a:ext>
                </a:extLst>
              </a:tr>
              <a:tr h="314387">
                <a:tc>
                  <a:txBody>
                    <a:bodyPr/>
                    <a:lstStyle/>
                    <a:p>
                      <a:pPr marL="0" lvl="0" indent="0" algn="l" rtl="0">
                        <a:spcBef>
                          <a:spcPts val="0"/>
                        </a:spcBef>
                        <a:spcAft>
                          <a:spcPts val="0"/>
                        </a:spcAft>
                        <a:buNone/>
                      </a:pPr>
                      <a:r>
                        <a:rPr lang="en" sz="900"/>
                        <a:t>Food &amp; Beverages</a:t>
                      </a:r>
                      <a:endParaRPr sz="900"/>
                    </a:p>
                  </a:txBody>
                  <a:tcPr marL="58214" marR="58214" marT="58214" marB="58214"/>
                </a:tc>
                <a:tc>
                  <a:txBody>
                    <a:bodyPr/>
                    <a:lstStyle/>
                    <a:p>
                      <a:pPr marL="0" lvl="0" indent="0" algn="l" rtl="0">
                        <a:spcBef>
                          <a:spcPts val="0"/>
                        </a:spcBef>
                        <a:spcAft>
                          <a:spcPts val="0"/>
                        </a:spcAft>
                        <a:buNone/>
                      </a:pPr>
                      <a:r>
                        <a:rPr lang="en" sz="900"/>
                        <a:t>Rating for food &amp; beverage</a:t>
                      </a:r>
                      <a:endParaRPr sz="900"/>
                    </a:p>
                  </a:txBody>
                  <a:tcPr marL="58214" marR="58214" marT="58214" marB="58214"/>
                </a:tc>
                <a:tc>
                  <a:txBody>
                    <a:bodyPr/>
                    <a:lstStyle/>
                    <a:p>
                      <a:pPr marL="0" lvl="0" indent="0" algn="l" rtl="0">
                        <a:spcBef>
                          <a:spcPts val="0"/>
                        </a:spcBef>
                        <a:spcAft>
                          <a:spcPts val="0"/>
                        </a:spcAft>
                        <a:buClr>
                          <a:schemeClr val="dk1"/>
                        </a:buClr>
                        <a:buSzPts val="1100"/>
                        <a:buFont typeface="Arial"/>
                        <a:buNone/>
                      </a:pPr>
                      <a:r>
                        <a:rPr lang="en" sz="900">
                          <a:solidFill>
                            <a:schemeClr val="dk1"/>
                          </a:solidFill>
                        </a:rPr>
                        <a:t>Ordinal: [0,1,2,3,4,5]</a:t>
                      </a:r>
                      <a:endParaRPr sz="900"/>
                    </a:p>
                  </a:txBody>
                  <a:tcPr marL="58214" marR="58214" marT="58214" marB="58214"/>
                </a:tc>
                <a:extLst>
                  <a:ext uri="{0D108BD9-81ED-4DB2-BD59-A6C34878D82A}">
                    <a16:rowId xmlns:a16="http://schemas.microsoft.com/office/drawing/2014/main" val="10005"/>
                  </a:ext>
                </a:extLst>
              </a:tr>
              <a:tr h="314387">
                <a:tc>
                  <a:txBody>
                    <a:bodyPr/>
                    <a:lstStyle/>
                    <a:p>
                      <a:pPr marL="0" lvl="0" indent="0" algn="l" rtl="0">
                        <a:spcBef>
                          <a:spcPts val="0"/>
                        </a:spcBef>
                        <a:spcAft>
                          <a:spcPts val="0"/>
                        </a:spcAft>
                        <a:buNone/>
                      </a:pPr>
                      <a:r>
                        <a:rPr lang="en" sz="900"/>
                        <a:t>Ground Service</a:t>
                      </a:r>
                      <a:endParaRPr sz="900"/>
                    </a:p>
                  </a:txBody>
                  <a:tcPr marL="58214" marR="58214" marT="58214" marB="58214"/>
                </a:tc>
                <a:tc>
                  <a:txBody>
                    <a:bodyPr/>
                    <a:lstStyle/>
                    <a:p>
                      <a:pPr marL="0" lvl="0" indent="0" algn="l" rtl="0">
                        <a:spcBef>
                          <a:spcPts val="0"/>
                        </a:spcBef>
                        <a:spcAft>
                          <a:spcPts val="0"/>
                        </a:spcAft>
                        <a:buNone/>
                      </a:pPr>
                      <a:r>
                        <a:rPr lang="en" sz="900"/>
                        <a:t>Rating for ground service</a:t>
                      </a:r>
                      <a:endParaRPr sz="900"/>
                    </a:p>
                  </a:txBody>
                  <a:tcPr marL="58214" marR="58214" marT="58214" marB="58214"/>
                </a:tc>
                <a:tc>
                  <a:txBody>
                    <a:bodyPr/>
                    <a:lstStyle/>
                    <a:p>
                      <a:pPr marL="0" lvl="0" indent="0" algn="l" rtl="0">
                        <a:spcBef>
                          <a:spcPts val="0"/>
                        </a:spcBef>
                        <a:spcAft>
                          <a:spcPts val="0"/>
                        </a:spcAft>
                        <a:buClr>
                          <a:schemeClr val="dk1"/>
                        </a:buClr>
                        <a:buSzPts val="1100"/>
                        <a:buFont typeface="Arial"/>
                        <a:buNone/>
                      </a:pPr>
                      <a:r>
                        <a:rPr lang="en" sz="900">
                          <a:solidFill>
                            <a:schemeClr val="dk1"/>
                          </a:solidFill>
                        </a:rPr>
                        <a:t>Ordinal: [0,1,2,3,4,5]</a:t>
                      </a:r>
                      <a:endParaRPr sz="900"/>
                    </a:p>
                  </a:txBody>
                  <a:tcPr marL="58214" marR="58214" marT="58214" marB="58214"/>
                </a:tc>
                <a:extLst>
                  <a:ext uri="{0D108BD9-81ED-4DB2-BD59-A6C34878D82A}">
                    <a16:rowId xmlns:a16="http://schemas.microsoft.com/office/drawing/2014/main" val="10006"/>
                  </a:ext>
                </a:extLst>
              </a:tr>
              <a:tr h="314387">
                <a:tc>
                  <a:txBody>
                    <a:bodyPr/>
                    <a:lstStyle/>
                    <a:p>
                      <a:pPr marL="0" lvl="0" indent="0" algn="l" rtl="0">
                        <a:spcBef>
                          <a:spcPts val="0"/>
                        </a:spcBef>
                        <a:spcAft>
                          <a:spcPts val="0"/>
                        </a:spcAft>
                        <a:buNone/>
                      </a:pPr>
                      <a:r>
                        <a:rPr lang="en" sz="900"/>
                        <a:t>Inflight Entertainment</a:t>
                      </a:r>
                      <a:endParaRPr sz="900"/>
                    </a:p>
                  </a:txBody>
                  <a:tcPr marL="58214" marR="58214" marT="58214" marB="58214"/>
                </a:tc>
                <a:tc>
                  <a:txBody>
                    <a:bodyPr/>
                    <a:lstStyle/>
                    <a:p>
                      <a:pPr marL="0" lvl="0" indent="0" algn="l" rtl="0">
                        <a:spcBef>
                          <a:spcPts val="0"/>
                        </a:spcBef>
                        <a:spcAft>
                          <a:spcPts val="0"/>
                        </a:spcAft>
                        <a:buNone/>
                      </a:pPr>
                      <a:r>
                        <a:rPr lang="en" sz="900"/>
                        <a:t>Rating for inflight entertainment</a:t>
                      </a:r>
                      <a:endParaRPr sz="900"/>
                    </a:p>
                  </a:txBody>
                  <a:tcPr marL="58214" marR="58214" marT="58214" marB="58214"/>
                </a:tc>
                <a:tc>
                  <a:txBody>
                    <a:bodyPr/>
                    <a:lstStyle/>
                    <a:p>
                      <a:pPr marL="0" lvl="0" indent="0" algn="l" rtl="0">
                        <a:spcBef>
                          <a:spcPts val="0"/>
                        </a:spcBef>
                        <a:spcAft>
                          <a:spcPts val="0"/>
                        </a:spcAft>
                        <a:buClr>
                          <a:schemeClr val="dk1"/>
                        </a:buClr>
                        <a:buSzPts val="1100"/>
                        <a:buFont typeface="Arial"/>
                        <a:buNone/>
                      </a:pPr>
                      <a:r>
                        <a:rPr lang="en" sz="900">
                          <a:solidFill>
                            <a:schemeClr val="dk1"/>
                          </a:solidFill>
                        </a:rPr>
                        <a:t>Ordinal: [0,1,2,3,4,5]</a:t>
                      </a:r>
                      <a:endParaRPr sz="900"/>
                    </a:p>
                  </a:txBody>
                  <a:tcPr marL="58214" marR="58214" marT="58214" marB="58214"/>
                </a:tc>
                <a:extLst>
                  <a:ext uri="{0D108BD9-81ED-4DB2-BD59-A6C34878D82A}">
                    <a16:rowId xmlns:a16="http://schemas.microsoft.com/office/drawing/2014/main" val="10007"/>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Dictionary cont.</a:t>
            </a:r>
            <a:endParaRPr/>
          </a:p>
        </p:txBody>
      </p:sp>
      <p:graphicFrame>
        <p:nvGraphicFramePr>
          <p:cNvPr id="116" name="Google Shape;116;p23"/>
          <p:cNvGraphicFramePr/>
          <p:nvPr/>
        </p:nvGraphicFramePr>
        <p:xfrm>
          <a:off x="729875" y="1205800"/>
          <a:ext cx="3000000" cy="3000000"/>
        </p:xfrm>
        <a:graphic>
          <a:graphicData uri="http://schemas.openxmlformats.org/drawingml/2006/table">
            <a:tbl>
              <a:tblPr>
                <a:noFill/>
                <a:tableStyleId>{6EEC4414-B5B3-4DA5-A7BB-A004297462E3}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t>Wifi &amp; Connectivity</a:t>
                      </a:r>
                      <a:endParaRPr/>
                    </a:p>
                  </a:txBody>
                  <a:tcPr marL="91425" marR="91425" marT="91425" marB="91425"/>
                </a:tc>
                <a:tc>
                  <a:txBody>
                    <a:bodyPr/>
                    <a:lstStyle/>
                    <a:p>
                      <a:pPr marL="0" lvl="0" indent="0" algn="l" rtl="0">
                        <a:spcBef>
                          <a:spcPts val="0"/>
                        </a:spcBef>
                        <a:spcAft>
                          <a:spcPts val="0"/>
                        </a:spcAft>
                        <a:buNone/>
                      </a:pPr>
                      <a:r>
                        <a:rPr lang="en"/>
                        <a:t>Rating for wifi &amp; connectivity</a:t>
                      </a:r>
                      <a:endParaRPr/>
                    </a:p>
                  </a:txBody>
                  <a:tcPr marL="91425" marR="91425" marT="91425" marB="91425"/>
                </a:tc>
                <a:tc>
                  <a:txBody>
                    <a:bodyPr/>
                    <a:lstStyle/>
                    <a:p>
                      <a:pPr marL="0" lvl="0" indent="0" algn="l" rtl="0">
                        <a:spcBef>
                          <a:spcPts val="0"/>
                        </a:spcBef>
                        <a:spcAft>
                          <a:spcPts val="0"/>
                        </a:spcAft>
                        <a:buNone/>
                      </a:pPr>
                      <a:r>
                        <a:rPr lang="en">
                          <a:solidFill>
                            <a:schemeClr val="dk1"/>
                          </a:solidFill>
                        </a:rPr>
                        <a:t>Ordinal: [0,1,2,3,4,5]</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Value For Money</a:t>
                      </a:r>
                      <a:endParaRPr/>
                    </a:p>
                  </a:txBody>
                  <a:tcPr marL="91425" marR="91425" marT="91425" marB="91425"/>
                </a:tc>
                <a:tc>
                  <a:txBody>
                    <a:bodyPr/>
                    <a:lstStyle/>
                    <a:p>
                      <a:pPr marL="0" lvl="0" indent="0" algn="l" rtl="0">
                        <a:spcBef>
                          <a:spcPts val="0"/>
                        </a:spcBef>
                        <a:spcAft>
                          <a:spcPts val="0"/>
                        </a:spcAft>
                        <a:buNone/>
                      </a:pPr>
                      <a:r>
                        <a:rPr lang="en"/>
                        <a:t>Rating for value for money</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dk1"/>
                          </a:solidFill>
                        </a:rPr>
                        <a:t>Ordinal: [0,1,2,3,4,5]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Recommended</a:t>
                      </a:r>
                      <a:endParaRPr/>
                    </a:p>
                  </a:txBody>
                  <a:tcPr marL="91425" marR="91425" marT="91425" marB="91425"/>
                </a:tc>
                <a:tc>
                  <a:txBody>
                    <a:bodyPr/>
                    <a:lstStyle/>
                    <a:p>
                      <a:pPr marL="0" lvl="0" indent="0" algn="l" rtl="0">
                        <a:spcBef>
                          <a:spcPts val="0"/>
                        </a:spcBef>
                        <a:spcAft>
                          <a:spcPts val="0"/>
                        </a:spcAft>
                        <a:buNone/>
                      </a:pPr>
                      <a:r>
                        <a:rPr lang="en"/>
                        <a:t>Recommend or not review</a:t>
                      </a:r>
                      <a:endParaRPr/>
                    </a:p>
                  </a:txBody>
                  <a:tcPr marL="91425" marR="91425" marT="91425" marB="91425"/>
                </a:tc>
                <a:tc>
                  <a:txBody>
                    <a:bodyPr/>
                    <a:lstStyle/>
                    <a:p>
                      <a:pPr marL="0" lvl="0" indent="0" algn="l" rtl="0">
                        <a:spcBef>
                          <a:spcPts val="0"/>
                        </a:spcBef>
                        <a:spcAft>
                          <a:spcPts val="0"/>
                        </a:spcAft>
                        <a:buNone/>
                      </a:pPr>
                      <a:r>
                        <a:rPr lang="en"/>
                        <a:t>Binary: no, yes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6"/>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6" name="Rectangle 135">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195014"/>
            <a:ext cx="8375586" cy="444975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Google Shape;127;p25"/>
          <p:cNvSpPr txBox="1">
            <a:spLocks noGrp="1"/>
          </p:cNvSpPr>
          <p:nvPr>
            <p:ph type="title"/>
          </p:nvPr>
        </p:nvSpPr>
        <p:spPr>
          <a:xfrm>
            <a:off x="836676" y="382140"/>
            <a:ext cx="7674102" cy="761238"/>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000" kern="1200">
                <a:solidFill>
                  <a:schemeClr val="tx1"/>
                </a:solidFill>
                <a:latin typeface="+mj-lt"/>
                <a:ea typeface="+mj-ea"/>
                <a:cs typeface="+mj-cs"/>
              </a:rPr>
              <a:t>Exploratory Data Analysis (EDA) Process</a:t>
            </a:r>
          </a:p>
        </p:txBody>
      </p:sp>
      <p:sp>
        <p:nvSpPr>
          <p:cNvPr id="138" name="Rectangle 137">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493745"/>
            <a:ext cx="96012"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30" name="Google Shape;128;p25">
            <a:extLst>
              <a:ext uri="{FF2B5EF4-FFF2-40B4-BE49-F238E27FC236}">
                <a16:creationId xmlns:a16="http://schemas.microsoft.com/office/drawing/2014/main" id="{647B69B6-3A00-65F0-F07C-77DA5869980E}"/>
              </a:ext>
            </a:extLst>
          </p:cNvPr>
          <p:cNvGraphicFramePr/>
          <p:nvPr>
            <p:extLst>
              <p:ext uri="{D42A27DB-BD31-4B8C-83A1-F6EECF244321}">
                <p14:modId xmlns:p14="http://schemas.microsoft.com/office/powerpoint/2010/main" val="4088560990"/>
              </p:ext>
            </p:extLst>
          </p:nvPr>
        </p:nvGraphicFramePr>
        <p:xfrm>
          <a:off x="836676" y="1255014"/>
          <a:ext cx="7674102" cy="32506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6"/>
          <p:cNvPicPr preferRelativeResize="0"/>
          <p:nvPr/>
        </p:nvPicPr>
        <p:blipFill>
          <a:blip r:embed="rId3">
            <a:alphaModFix/>
          </a:blip>
          <a:stretch>
            <a:fillRect/>
          </a:stretch>
        </p:blipFill>
        <p:spPr>
          <a:xfrm>
            <a:off x="121850" y="60925"/>
            <a:ext cx="8911668" cy="5037350"/>
          </a:xfrm>
          <a:prstGeom prst="rect">
            <a:avLst/>
          </a:prstGeom>
          <a:noFill/>
          <a:ln>
            <a:noFill/>
          </a:ln>
        </p:spPr>
      </p:pic>
      <p:pic>
        <p:nvPicPr>
          <p:cNvPr id="134" name="Google Shape;134;p26"/>
          <p:cNvPicPr preferRelativeResize="0"/>
          <p:nvPr/>
        </p:nvPicPr>
        <p:blipFill>
          <a:blip r:embed="rId4">
            <a:alphaModFix/>
          </a:blip>
          <a:stretch>
            <a:fillRect/>
          </a:stretch>
        </p:blipFill>
        <p:spPr>
          <a:xfrm>
            <a:off x="237809" y="2645837"/>
            <a:ext cx="454846" cy="1111402"/>
          </a:xfrm>
          <a:prstGeom prst="rect">
            <a:avLst/>
          </a:prstGeom>
          <a:noFill/>
          <a:ln>
            <a:noFill/>
          </a:ln>
        </p:spPr>
      </p:pic>
      <p:pic>
        <p:nvPicPr>
          <p:cNvPr id="135" name="Google Shape;135;p26"/>
          <p:cNvPicPr preferRelativeResize="0"/>
          <p:nvPr/>
        </p:nvPicPr>
        <p:blipFill>
          <a:blip r:embed="rId5">
            <a:alphaModFix/>
          </a:blip>
          <a:stretch>
            <a:fillRect/>
          </a:stretch>
        </p:blipFill>
        <p:spPr>
          <a:xfrm>
            <a:off x="249297" y="624656"/>
            <a:ext cx="431873" cy="1057709"/>
          </a:xfrm>
          <a:prstGeom prst="rect">
            <a:avLst/>
          </a:prstGeom>
          <a:noFill/>
          <a:ln>
            <a:noFill/>
          </a:ln>
        </p:spPr>
      </p:pic>
      <p:pic>
        <p:nvPicPr>
          <p:cNvPr id="136" name="Google Shape;136;p26"/>
          <p:cNvPicPr preferRelativeResize="0"/>
          <p:nvPr/>
        </p:nvPicPr>
        <p:blipFill>
          <a:blip r:embed="rId6">
            <a:alphaModFix/>
          </a:blip>
          <a:stretch>
            <a:fillRect/>
          </a:stretch>
        </p:blipFill>
        <p:spPr>
          <a:xfrm>
            <a:off x="738186" y="2690056"/>
            <a:ext cx="1034441" cy="216383"/>
          </a:xfrm>
          <a:prstGeom prst="rect">
            <a:avLst/>
          </a:prstGeom>
          <a:noFill/>
          <a:ln>
            <a:noFill/>
          </a:ln>
        </p:spPr>
      </p:pic>
      <p:pic>
        <p:nvPicPr>
          <p:cNvPr id="137" name="Google Shape;137;p26"/>
          <p:cNvPicPr preferRelativeResize="0"/>
          <p:nvPr/>
        </p:nvPicPr>
        <p:blipFill>
          <a:blip r:embed="rId7">
            <a:alphaModFix/>
          </a:blip>
          <a:stretch>
            <a:fillRect/>
          </a:stretch>
        </p:blipFill>
        <p:spPr>
          <a:xfrm>
            <a:off x="738212" y="659375"/>
            <a:ext cx="1034390" cy="216383"/>
          </a:xfrm>
          <a:prstGeom prst="rect">
            <a:avLst/>
          </a:prstGeom>
          <a:noFill/>
          <a:ln>
            <a:noFill/>
          </a:ln>
        </p:spPr>
      </p:pic>
      <p:sp>
        <p:nvSpPr>
          <p:cNvPr id="138" name="Google Shape;138;p26"/>
          <p:cNvSpPr txBox="1"/>
          <p:nvPr/>
        </p:nvSpPr>
        <p:spPr>
          <a:xfrm>
            <a:off x="738160" y="987281"/>
            <a:ext cx="1034400" cy="1591200"/>
          </a:xfrm>
          <a:prstGeom prst="rect">
            <a:avLst/>
          </a:prstGeom>
          <a:noFill/>
          <a:ln>
            <a:noFill/>
          </a:ln>
        </p:spPr>
        <p:txBody>
          <a:bodyPr spcFirstLastPara="1" wrap="square" lIns="91425" tIns="0" rIns="0" bIns="91425" anchor="t" anchorCtr="0">
            <a:noAutofit/>
          </a:bodyPr>
          <a:lstStyle/>
          <a:p>
            <a:pPr marL="28575" marR="0" lvl="0" indent="-107950" algn="l" rtl="0">
              <a:spcBef>
                <a:spcPts val="0"/>
              </a:spcBef>
              <a:spcAft>
                <a:spcPts val="0"/>
              </a:spcAft>
              <a:buSzPts val="800"/>
              <a:buChar char="●"/>
            </a:pPr>
            <a:r>
              <a:rPr lang="en" sz="800" b="1"/>
              <a:t>Punctuality</a:t>
            </a:r>
            <a:endParaRPr sz="800" b="1"/>
          </a:p>
          <a:p>
            <a:pPr marL="28575" marR="0" lvl="0" indent="-107950" algn="l" rtl="0">
              <a:spcBef>
                <a:spcPts val="0"/>
              </a:spcBef>
              <a:spcAft>
                <a:spcPts val="0"/>
              </a:spcAft>
              <a:buSzPts val="800"/>
              <a:buChar char="●"/>
            </a:pPr>
            <a:r>
              <a:rPr lang="en" sz="800" b="1"/>
              <a:t>Business Amenities:</a:t>
            </a:r>
            <a:endParaRPr sz="800" b="1"/>
          </a:p>
          <a:p>
            <a:pPr marL="155448" marR="0" lvl="1" indent="-99314" algn="l" rtl="0">
              <a:spcBef>
                <a:spcPts val="0"/>
              </a:spcBef>
              <a:spcAft>
                <a:spcPts val="0"/>
              </a:spcAft>
              <a:buSzPts val="700"/>
              <a:buChar char="○"/>
            </a:pPr>
            <a:r>
              <a:rPr lang="en" sz="700"/>
              <a:t>WiFi</a:t>
            </a:r>
            <a:endParaRPr sz="700"/>
          </a:p>
          <a:p>
            <a:pPr marL="155448" marR="0" lvl="1" indent="-99314" algn="l" rtl="0">
              <a:spcBef>
                <a:spcPts val="0"/>
              </a:spcBef>
              <a:spcAft>
                <a:spcPts val="0"/>
              </a:spcAft>
              <a:buSzPts val="700"/>
              <a:buChar char="○"/>
            </a:pPr>
            <a:r>
              <a:rPr lang="en" sz="700"/>
              <a:t>Luggage</a:t>
            </a:r>
            <a:endParaRPr sz="700"/>
          </a:p>
          <a:p>
            <a:pPr marL="155448" marR="0" lvl="1" indent="-99314" algn="l" rtl="0">
              <a:spcBef>
                <a:spcPts val="0"/>
              </a:spcBef>
              <a:spcAft>
                <a:spcPts val="0"/>
              </a:spcAft>
              <a:buSzPts val="700"/>
              <a:buChar char="○"/>
            </a:pPr>
            <a:r>
              <a:rPr lang="en" sz="700"/>
              <a:t>Flexible Itinerary</a:t>
            </a:r>
            <a:endParaRPr sz="700"/>
          </a:p>
          <a:p>
            <a:pPr marL="155448" marR="0" lvl="1" indent="-99314" algn="l" rtl="0">
              <a:spcBef>
                <a:spcPts val="0"/>
              </a:spcBef>
              <a:spcAft>
                <a:spcPts val="0"/>
              </a:spcAft>
              <a:buSzPts val="700"/>
              <a:buChar char="○"/>
            </a:pPr>
            <a:r>
              <a:rPr lang="en" sz="700"/>
              <a:t>Check-In Process</a:t>
            </a:r>
            <a:endParaRPr sz="700"/>
          </a:p>
        </p:txBody>
      </p:sp>
      <p:sp>
        <p:nvSpPr>
          <p:cNvPr id="139" name="Google Shape;139;p26"/>
          <p:cNvSpPr txBox="1"/>
          <p:nvPr/>
        </p:nvSpPr>
        <p:spPr>
          <a:xfrm>
            <a:off x="738160" y="3001721"/>
            <a:ext cx="1034400" cy="1591200"/>
          </a:xfrm>
          <a:prstGeom prst="rect">
            <a:avLst/>
          </a:prstGeom>
          <a:noFill/>
          <a:ln>
            <a:noFill/>
          </a:ln>
        </p:spPr>
        <p:txBody>
          <a:bodyPr spcFirstLastPara="1" wrap="square" lIns="91425" tIns="0" rIns="0" bIns="91425" anchor="t" anchorCtr="0">
            <a:noAutofit/>
          </a:bodyPr>
          <a:lstStyle/>
          <a:p>
            <a:pPr marL="28575" marR="0" lvl="0" indent="-107950" algn="l" rtl="0">
              <a:spcBef>
                <a:spcPts val="0"/>
              </a:spcBef>
              <a:spcAft>
                <a:spcPts val="0"/>
              </a:spcAft>
              <a:buClr>
                <a:schemeClr val="dk1"/>
              </a:buClr>
              <a:buSzPts val="800"/>
              <a:buChar char="●"/>
            </a:pPr>
            <a:r>
              <a:rPr lang="en" sz="800" b="1">
                <a:solidFill>
                  <a:schemeClr val="dk1"/>
                </a:solidFill>
              </a:rPr>
              <a:t>Pricing </a:t>
            </a:r>
            <a:r>
              <a:rPr lang="en" sz="800">
                <a:solidFill>
                  <a:schemeClr val="dk1"/>
                </a:solidFill>
              </a:rPr>
              <a:t>(Seasonality)</a:t>
            </a:r>
            <a:endParaRPr sz="800">
              <a:solidFill>
                <a:schemeClr val="dk1"/>
              </a:solidFill>
            </a:endParaRPr>
          </a:p>
          <a:p>
            <a:pPr marL="28575" marR="0" lvl="0" indent="-107950" algn="l" rtl="0">
              <a:spcBef>
                <a:spcPts val="0"/>
              </a:spcBef>
              <a:spcAft>
                <a:spcPts val="0"/>
              </a:spcAft>
              <a:buClr>
                <a:schemeClr val="dk1"/>
              </a:buClr>
              <a:buSzPts val="800"/>
              <a:buChar char="●"/>
            </a:pPr>
            <a:r>
              <a:rPr lang="en" sz="800" b="1">
                <a:solidFill>
                  <a:schemeClr val="dk1"/>
                </a:solidFill>
              </a:rPr>
              <a:t>Booking Process</a:t>
            </a:r>
            <a:endParaRPr sz="800" b="1">
              <a:solidFill>
                <a:schemeClr val="dk1"/>
              </a:solidFill>
            </a:endParaRPr>
          </a:p>
          <a:p>
            <a:pPr marL="28575" marR="0" lvl="0" indent="-107950" algn="l" rtl="0">
              <a:spcBef>
                <a:spcPts val="0"/>
              </a:spcBef>
              <a:spcAft>
                <a:spcPts val="0"/>
              </a:spcAft>
              <a:buClr>
                <a:schemeClr val="dk1"/>
              </a:buClr>
              <a:buSzPts val="800"/>
              <a:buChar char="●"/>
            </a:pPr>
            <a:r>
              <a:rPr lang="en" sz="800" b="1">
                <a:solidFill>
                  <a:schemeClr val="dk1"/>
                </a:solidFill>
              </a:rPr>
              <a:t>Flight Crew Service</a:t>
            </a:r>
            <a:endParaRPr sz="800" b="1">
              <a:solidFill>
                <a:schemeClr val="dk1"/>
              </a:solidFill>
            </a:endParaRPr>
          </a:p>
          <a:p>
            <a:pPr marL="28575" marR="0" lvl="0" indent="-107950" algn="l" rtl="0">
              <a:spcBef>
                <a:spcPts val="0"/>
              </a:spcBef>
              <a:spcAft>
                <a:spcPts val="0"/>
              </a:spcAft>
              <a:buClr>
                <a:schemeClr val="dk1"/>
              </a:buClr>
              <a:buSzPts val="800"/>
              <a:buChar char="●"/>
            </a:pPr>
            <a:r>
              <a:rPr lang="en" sz="800" b="1">
                <a:solidFill>
                  <a:schemeClr val="dk1"/>
                </a:solidFill>
              </a:rPr>
              <a:t>Leisure Amenities:</a:t>
            </a:r>
            <a:endParaRPr sz="800" b="1">
              <a:solidFill>
                <a:schemeClr val="dk1"/>
              </a:solidFill>
            </a:endParaRPr>
          </a:p>
          <a:p>
            <a:pPr marL="155448" marR="0" lvl="1" indent="-99314" algn="l" rtl="0">
              <a:spcBef>
                <a:spcPts val="0"/>
              </a:spcBef>
              <a:spcAft>
                <a:spcPts val="0"/>
              </a:spcAft>
              <a:buClr>
                <a:schemeClr val="dk1"/>
              </a:buClr>
              <a:buSzPts val="700"/>
              <a:buChar char="○"/>
            </a:pPr>
            <a:r>
              <a:rPr lang="en" sz="700">
                <a:solidFill>
                  <a:schemeClr val="dk1"/>
                </a:solidFill>
              </a:rPr>
              <a:t>TV</a:t>
            </a:r>
            <a:endParaRPr sz="700">
              <a:solidFill>
                <a:schemeClr val="dk1"/>
              </a:solidFill>
            </a:endParaRPr>
          </a:p>
          <a:p>
            <a:pPr marL="155448" marR="0" lvl="1" indent="-99314" algn="l" rtl="0">
              <a:spcBef>
                <a:spcPts val="0"/>
              </a:spcBef>
              <a:spcAft>
                <a:spcPts val="0"/>
              </a:spcAft>
              <a:buClr>
                <a:schemeClr val="dk1"/>
              </a:buClr>
              <a:buSzPts val="700"/>
              <a:buChar char="○"/>
            </a:pPr>
            <a:r>
              <a:rPr lang="en" sz="700">
                <a:solidFill>
                  <a:schemeClr val="dk1"/>
                </a:solidFill>
              </a:rPr>
              <a:t>Food</a:t>
            </a:r>
            <a:endParaRPr sz="700">
              <a:solidFill>
                <a:schemeClr val="dk1"/>
              </a:solidFill>
            </a:endParaRPr>
          </a:p>
          <a:p>
            <a:pPr marL="155448" marR="0" lvl="1" indent="-99314" algn="l" rtl="0">
              <a:spcBef>
                <a:spcPts val="0"/>
              </a:spcBef>
              <a:spcAft>
                <a:spcPts val="0"/>
              </a:spcAft>
              <a:buClr>
                <a:schemeClr val="dk1"/>
              </a:buClr>
              <a:buSzPts val="700"/>
              <a:buChar char="○"/>
            </a:pPr>
            <a:r>
              <a:rPr lang="en" sz="700">
                <a:solidFill>
                  <a:schemeClr val="dk1"/>
                </a:solidFill>
              </a:rPr>
              <a:t>Comfort</a:t>
            </a:r>
            <a:endParaRPr sz="700">
              <a:solidFill>
                <a:schemeClr val="dk1"/>
              </a:solidFill>
            </a:endParaRPr>
          </a:p>
          <a:p>
            <a:pPr marL="155448" marR="0" lvl="1" indent="-99314" algn="l" rtl="0">
              <a:spcBef>
                <a:spcPts val="0"/>
              </a:spcBef>
              <a:spcAft>
                <a:spcPts val="0"/>
              </a:spcAft>
              <a:buClr>
                <a:schemeClr val="dk1"/>
              </a:buClr>
              <a:buSzPts val="700"/>
              <a:buChar char="○"/>
            </a:pPr>
            <a:r>
              <a:rPr lang="en" sz="700">
                <a:solidFill>
                  <a:schemeClr val="dk1"/>
                </a:solidFill>
              </a:rPr>
              <a:t>Cleanliness</a:t>
            </a:r>
            <a:endParaRPr sz="700">
              <a:solidFill>
                <a:schemeClr val="dk1"/>
              </a:solidFill>
            </a:endParaRPr>
          </a:p>
        </p:txBody>
      </p:sp>
      <p:sp>
        <p:nvSpPr>
          <p:cNvPr id="140" name="Google Shape;140;p26"/>
          <p:cNvSpPr txBox="1"/>
          <p:nvPr/>
        </p:nvSpPr>
        <p:spPr>
          <a:xfrm>
            <a:off x="3797205" y="624656"/>
            <a:ext cx="1563900" cy="2646900"/>
          </a:xfrm>
          <a:prstGeom prst="rect">
            <a:avLst/>
          </a:prstGeom>
          <a:noFill/>
          <a:ln>
            <a:noFill/>
          </a:ln>
        </p:spPr>
        <p:txBody>
          <a:bodyPr spcFirstLastPara="1" wrap="square" lIns="91425" tIns="0" rIns="0" bIns="0" anchor="t" anchorCtr="0">
            <a:noAutofit/>
          </a:bodyPr>
          <a:lstStyle/>
          <a:p>
            <a:pPr marL="28575" marR="0" lvl="0" indent="-107950" algn="l" rtl="0">
              <a:spcBef>
                <a:spcPts val="0"/>
              </a:spcBef>
              <a:spcAft>
                <a:spcPts val="0"/>
              </a:spcAft>
              <a:buClr>
                <a:schemeClr val="dk1"/>
              </a:buClr>
              <a:buSzPts val="800"/>
              <a:buChar char="●"/>
            </a:pPr>
            <a:r>
              <a:rPr lang="en" sz="800" b="1">
                <a:solidFill>
                  <a:schemeClr val="dk1"/>
                </a:solidFill>
              </a:rPr>
              <a:t>Overall Customer Satisfaction</a:t>
            </a:r>
            <a:endParaRPr sz="800" b="1">
              <a:solidFill>
                <a:schemeClr val="dk1"/>
              </a:solidFill>
            </a:endParaRPr>
          </a:p>
          <a:p>
            <a:pPr marL="28575" marR="0" lvl="0" indent="-107950" algn="l" rtl="0">
              <a:spcBef>
                <a:spcPts val="0"/>
              </a:spcBef>
              <a:spcAft>
                <a:spcPts val="0"/>
              </a:spcAft>
              <a:buClr>
                <a:schemeClr val="dk1"/>
              </a:buClr>
              <a:buSzPts val="800"/>
              <a:buChar char="●"/>
            </a:pPr>
            <a:r>
              <a:rPr lang="en" sz="800" b="1">
                <a:solidFill>
                  <a:schemeClr val="dk1"/>
                </a:solidFill>
              </a:rPr>
              <a:t>Flight Punctuality </a:t>
            </a:r>
            <a:endParaRPr sz="800" b="1">
              <a:solidFill>
                <a:schemeClr val="dk1"/>
              </a:solidFill>
            </a:endParaRPr>
          </a:p>
          <a:p>
            <a:pPr marL="28575" marR="0" lvl="0" indent="-107950" algn="l" rtl="0">
              <a:spcBef>
                <a:spcPts val="0"/>
              </a:spcBef>
              <a:spcAft>
                <a:spcPts val="0"/>
              </a:spcAft>
              <a:buClr>
                <a:schemeClr val="dk1"/>
              </a:buClr>
              <a:buSzPts val="800"/>
              <a:buChar char="●"/>
            </a:pPr>
            <a:r>
              <a:rPr lang="en" sz="800" b="1">
                <a:solidFill>
                  <a:schemeClr val="dk1"/>
                </a:solidFill>
              </a:rPr>
              <a:t>Flight Crew Performance</a:t>
            </a:r>
            <a:endParaRPr sz="800" b="1">
              <a:solidFill>
                <a:schemeClr val="dk1"/>
              </a:solidFill>
            </a:endParaRPr>
          </a:p>
          <a:p>
            <a:pPr marL="28575" marR="0" lvl="0" indent="-107950" algn="l" rtl="0">
              <a:spcBef>
                <a:spcPts val="0"/>
              </a:spcBef>
              <a:spcAft>
                <a:spcPts val="0"/>
              </a:spcAft>
              <a:buClr>
                <a:schemeClr val="dk1"/>
              </a:buClr>
              <a:buSzPts val="800"/>
              <a:buChar char="●"/>
            </a:pPr>
            <a:r>
              <a:rPr lang="en" sz="800" b="1">
                <a:solidFill>
                  <a:schemeClr val="dk1"/>
                </a:solidFill>
              </a:rPr>
              <a:t>Pricing</a:t>
            </a:r>
            <a:endParaRPr sz="800" b="1">
              <a:solidFill>
                <a:schemeClr val="dk1"/>
              </a:solidFill>
            </a:endParaRPr>
          </a:p>
          <a:p>
            <a:pPr marL="28575" marR="0" lvl="0" indent="-107950" algn="l" rtl="0">
              <a:spcBef>
                <a:spcPts val="0"/>
              </a:spcBef>
              <a:spcAft>
                <a:spcPts val="0"/>
              </a:spcAft>
              <a:buClr>
                <a:schemeClr val="dk1"/>
              </a:buClr>
              <a:buSzPts val="800"/>
              <a:buChar char="●"/>
            </a:pPr>
            <a:r>
              <a:rPr lang="en" sz="800" b="1">
                <a:solidFill>
                  <a:schemeClr val="dk1"/>
                </a:solidFill>
              </a:rPr>
              <a:t>Customer Demographic</a:t>
            </a:r>
            <a:endParaRPr sz="800" b="1">
              <a:solidFill>
                <a:schemeClr val="dk1"/>
              </a:solidFill>
            </a:endParaRPr>
          </a:p>
          <a:p>
            <a:pPr marL="28575" marR="0" lvl="0" indent="-107950" algn="l" rtl="0">
              <a:spcBef>
                <a:spcPts val="0"/>
              </a:spcBef>
              <a:spcAft>
                <a:spcPts val="0"/>
              </a:spcAft>
              <a:buClr>
                <a:schemeClr val="dk1"/>
              </a:buClr>
              <a:buSzPts val="800"/>
              <a:buChar char="●"/>
            </a:pPr>
            <a:r>
              <a:rPr lang="en" sz="800" b="1">
                <a:solidFill>
                  <a:schemeClr val="dk1"/>
                </a:solidFill>
              </a:rPr>
              <a:t>Rout Analysis </a:t>
            </a:r>
            <a:endParaRPr sz="800" b="1">
              <a:solidFill>
                <a:schemeClr val="dk1"/>
              </a:solidFill>
            </a:endParaRPr>
          </a:p>
          <a:p>
            <a:pPr marL="28575" marR="0" lvl="0" indent="-107950" algn="l" rtl="0">
              <a:spcBef>
                <a:spcPts val="0"/>
              </a:spcBef>
              <a:spcAft>
                <a:spcPts val="0"/>
              </a:spcAft>
              <a:buClr>
                <a:schemeClr val="dk1"/>
              </a:buClr>
              <a:buSzPts val="800"/>
              <a:buChar char="●"/>
            </a:pPr>
            <a:r>
              <a:rPr lang="en" sz="800" b="1">
                <a:solidFill>
                  <a:schemeClr val="dk1"/>
                </a:solidFill>
              </a:rPr>
              <a:t>Flight Amenities:</a:t>
            </a:r>
            <a:endParaRPr sz="800" b="1">
              <a:solidFill>
                <a:schemeClr val="dk1"/>
              </a:solidFill>
            </a:endParaRPr>
          </a:p>
          <a:p>
            <a:pPr marL="155448" marR="0" lvl="1" indent="-105664" algn="l" rtl="0">
              <a:spcBef>
                <a:spcPts val="0"/>
              </a:spcBef>
              <a:spcAft>
                <a:spcPts val="0"/>
              </a:spcAft>
              <a:buClr>
                <a:schemeClr val="dk1"/>
              </a:buClr>
              <a:buSzPts val="800"/>
              <a:buChar char="○"/>
            </a:pPr>
            <a:r>
              <a:rPr lang="en" sz="800">
                <a:solidFill>
                  <a:schemeClr val="dk1"/>
                </a:solidFill>
              </a:rPr>
              <a:t>WiFi</a:t>
            </a:r>
            <a:endParaRPr sz="800">
              <a:solidFill>
                <a:schemeClr val="dk1"/>
              </a:solidFill>
            </a:endParaRPr>
          </a:p>
          <a:p>
            <a:pPr marL="155448" marR="0" lvl="1" indent="-105664" algn="l" rtl="0">
              <a:spcBef>
                <a:spcPts val="0"/>
              </a:spcBef>
              <a:spcAft>
                <a:spcPts val="0"/>
              </a:spcAft>
              <a:buClr>
                <a:schemeClr val="dk1"/>
              </a:buClr>
              <a:buSzPts val="800"/>
              <a:buChar char="○"/>
            </a:pPr>
            <a:r>
              <a:rPr lang="en" sz="800">
                <a:solidFill>
                  <a:schemeClr val="dk1"/>
                </a:solidFill>
              </a:rPr>
              <a:t>Food</a:t>
            </a:r>
            <a:endParaRPr sz="800">
              <a:solidFill>
                <a:schemeClr val="dk1"/>
              </a:solidFill>
            </a:endParaRPr>
          </a:p>
          <a:p>
            <a:pPr marL="155448" marR="0" lvl="1" indent="-105664" algn="l" rtl="0">
              <a:spcBef>
                <a:spcPts val="0"/>
              </a:spcBef>
              <a:spcAft>
                <a:spcPts val="0"/>
              </a:spcAft>
              <a:buClr>
                <a:schemeClr val="dk1"/>
              </a:buClr>
              <a:buSzPts val="800"/>
              <a:buChar char="○"/>
            </a:pPr>
            <a:r>
              <a:rPr lang="en" sz="800">
                <a:solidFill>
                  <a:schemeClr val="dk1"/>
                </a:solidFill>
              </a:rPr>
              <a:t>TVs</a:t>
            </a:r>
            <a:endParaRPr sz="800">
              <a:solidFill>
                <a:schemeClr val="dk1"/>
              </a:solidFill>
            </a:endParaRPr>
          </a:p>
          <a:p>
            <a:pPr marL="155448" marR="0" lvl="1" indent="-105664" algn="l" rtl="0">
              <a:spcBef>
                <a:spcPts val="0"/>
              </a:spcBef>
              <a:spcAft>
                <a:spcPts val="0"/>
              </a:spcAft>
              <a:buClr>
                <a:schemeClr val="dk1"/>
              </a:buClr>
              <a:buSzPts val="800"/>
              <a:buChar char="○"/>
            </a:pPr>
            <a:r>
              <a:rPr lang="en" sz="800">
                <a:solidFill>
                  <a:schemeClr val="dk1"/>
                </a:solidFill>
              </a:rPr>
              <a:t>Comfort per Class</a:t>
            </a:r>
            <a:endParaRPr sz="800">
              <a:solidFill>
                <a:schemeClr val="dk1"/>
              </a:solidFill>
            </a:endParaRPr>
          </a:p>
          <a:p>
            <a:pPr marL="155448" marR="0" lvl="1" indent="-105664" algn="l" rtl="0">
              <a:spcBef>
                <a:spcPts val="0"/>
              </a:spcBef>
              <a:spcAft>
                <a:spcPts val="0"/>
              </a:spcAft>
              <a:buClr>
                <a:schemeClr val="dk1"/>
              </a:buClr>
              <a:buSzPts val="800"/>
              <a:buChar char="○"/>
            </a:pPr>
            <a:r>
              <a:rPr lang="en" sz="800">
                <a:solidFill>
                  <a:schemeClr val="dk1"/>
                </a:solidFill>
              </a:rPr>
              <a:t>Cleanliness</a:t>
            </a:r>
            <a:endParaRPr sz="800">
              <a:solidFill>
                <a:schemeClr val="dk1"/>
              </a:solidFill>
            </a:endParaRPr>
          </a:p>
          <a:p>
            <a:pPr marL="155448" marR="0" lvl="1" indent="-105664" algn="l" rtl="0">
              <a:spcBef>
                <a:spcPts val="0"/>
              </a:spcBef>
              <a:spcAft>
                <a:spcPts val="0"/>
              </a:spcAft>
              <a:buClr>
                <a:schemeClr val="dk1"/>
              </a:buClr>
              <a:buSzPts val="800"/>
              <a:buChar char="○"/>
            </a:pPr>
            <a:r>
              <a:rPr lang="en" sz="800">
                <a:solidFill>
                  <a:schemeClr val="dk1"/>
                </a:solidFill>
              </a:rPr>
              <a:t>Luggage Handling</a:t>
            </a:r>
            <a:endParaRPr sz="800">
              <a:solidFill>
                <a:schemeClr val="dk1"/>
              </a:solidFill>
            </a:endParaRPr>
          </a:p>
          <a:p>
            <a:pPr marL="914400" marR="0" lvl="0" indent="0" algn="l" rtl="0">
              <a:spcBef>
                <a:spcPts val="0"/>
              </a:spcBef>
              <a:spcAft>
                <a:spcPts val="0"/>
              </a:spcAft>
              <a:buNone/>
            </a:pPr>
            <a:endParaRPr sz="700">
              <a:solidFill>
                <a:schemeClr val="dk1"/>
              </a:solidFill>
            </a:endParaRPr>
          </a:p>
        </p:txBody>
      </p:sp>
      <p:sp>
        <p:nvSpPr>
          <p:cNvPr id="141" name="Google Shape;141;p26"/>
          <p:cNvSpPr txBox="1"/>
          <p:nvPr/>
        </p:nvSpPr>
        <p:spPr>
          <a:xfrm>
            <a:off x="5585872" y="624656"/>
            <a:ext cx="1563900" cy="2646900"/>
          </a:xfrm>
          <a:prstGeom prst="rect">
            <a:avLst/>
          </a:prstGeom>
          <a:noFill/>
          <a:ln>
            <a:noFill/>
          </a:ln>
        </p:spPr>
        <p:txBody>
          <a:bodyPr spcFirstLastPara="1" wrap="square" lIns="91425" tIns="0" rIns="0" bIns="0" anchor="t" anchorCtr="0">
            <a:noAutofit/>
          </a:bodyPr>
          <a:lstStyle/>
          <a:p>
            <a:pPr marL="28575" marR="0" lvl="0" indent="-107950" algn="l" rtl="0">
              <a:spcBef>
                <a:spcPts val="0"/>
              </a:spcBef>
              <a:spcAft>
                <a:spcPts val="0"/>
              </a:spcAft>
              <a:buClr>
                <a:schemeClr val="dk1"/>
              </a:buClr>
              <a:buSzPts val="800"/>
              <a:buChar char="●"/>
            </a:pPr>
            <a:r>
              <a:rPr lang="en" sz="800" b="1">
                <a:solidFill>
                  <a:schemeClr val="dk1"/>
                </a:solidFill>
              </a:rPr>
              <a:t>Mount .csv files into one or two larger ones.</a:t>
            </a:r>
            <a:endParaRPr sz="800" b="1">
              <a:solidFill>
                <a:schemeClr val="dk1"/>
              </a:solidFill>
            </a:endParaRPr>
          </a:p>
          <a:p>
            <a:pPr marL="28575" marR="0" lvl="0" indent="-107950" algn="l" rtl="0">
              <a:spcBef>
                <a:spcPts val="0"/>
              </a:spcBef>
              <a:spcAft>
                <a:spcPts val="0"/>
              </a:spcAft>
              <a:buClr>
                <a:schemeClr val="dk1"/>
              </a:buClr>
              <a:buSzPts val="800"/>
              <a:buChar char="●"/>
            </a:pPr>
            <a:r>
              <a:rPr lang="en" sz="800" b="1">
                <a:solidFill>
                  <a:schemeClr val="dk1"/>
                </a:solidFill>
              </a:rPr>
              <a:t>Most datasets share similar variables</a:t>
            </a:r>
            <a:endParaRPr sz="800" b="1">
              <a:solidFill>
                <a:schemeClr val="dk1"/>
              </a:solidFill>
            </a:endParaRPr>
          </a:p>
          <a:p>
            <a:pPr marL="28575" marR="0" lvl="0" indent="-107950" algn="l" rtl="0">
              <a:spcBef>
                <a:spcPts val="0"/>
              </a:spcBef>
              <a:spcAft>
                <a:spcPts val="0"/>
              </a:spcAft>
              <a:buClr>
                <a:schemeClr val="dk1"/>
              </a:buClr>
              <a:buSzPts val="800"/>
              <a:buChar char="●"/>
            </a:pPr>
            <a:r>
              <a:rPr lang="en" sz="800" b="1">
                <a:solidFill>
                  <a:schemeClr val="dk1"/>
                </a:solidFill>
              </a:rPr>
              <a:t>Written Reviews:</a:t>
            </a:r>
            <a:endParaRPr sz="800" b="1">
              <a:solidFill>
                <a:schemeClr val="dk1"/>
              </a:solidFill>
            </a:endParaRPr>
          </a:p>
          <a:p>
            <a:pPr marL="155448" marR="0" lvl="1" indent="-105664" algn="l" rtl="0">
              <a:spcBef>
                <a:spcPts val="0"/>
              </a:spcBef>
              <a:spcAft>
                <a:spcPts val="0"/>
              </a:spcAft>
              <a:buClr>
                <a:schemeClr val="dk1"/>
              </a:buClr>
              <a:buSzPts val="800"/>
              <a:buChar char="○"/>
            </a:pPr>
            <a:r>
              <a:rPr lang="en" sz="800">
                <a:solidFill>
                  <a:schemeClr val="dk1"/>
                </a:solidFill>
              </a:rPr>
              <a:t>Remove Stop Words</a:t>
            </a:r>
            <a:endParaRPr sz="800">
              <a:solidFill>
                <a:schemeClr val="dk1"/>
              </a:solidFill>
            </a:endParaRPr>
          </a:p>
          <a:p>
            <a:pPr marL="155448" marR="0" lvl="1" indent="-105664" algn="l" rtl="0">
              <a:spcBef>
                <a:spcPts val="0"/>
              </a:spcBef>
              <a:spcAft>
                <a:spcPts val="0"/>
              </a:spcAft>
              <a:buClr>
                <a:schemeClr val="dk1"/>
              </a:buClr>
              <a:buSzPts val="800"/>
              <a:buChar char="○"/>
            </a:pPr>
            <a:r>
              <a:rPr lang="en" sz="800">
                <a:solidFill>
                  <a:schemeClr val="dk1"/>
                </a:solidFill>
              </a:rPr>
              <a:t>Lemmatization or Stemming</a:t>
            </a:r>
            <a:endParaRPr sz="800">
              <a:solidFill>
                <a:schemeClr val="dk1"/>
              </a:solidFill>
            </a:endParaRPr>
          </a:p>
          <a:p>
            <a:pPr marL="914400" marR="0" lvl="0" indent="0" algn="l" rtl="0">
              <a:spcBef>
                <a:spcPts val="0"/>
              </a:spcBef>
              <a:spcAft>
                <a:spcPts val="0"/>
              </a:spcAft>
              <a:buNone/>
            </a:pPr>
            <a:endParaRPr sz="700">
              <a:solidFill>
                <a:schemeClr val="dk1"/>
              </a:solidFill>
            </a:endParaRPr>
          </a:p>
        </p:txBody>
      </p:sp>
      <p:sp>
        <p:nvSpPr>
          <p:cNvPr id="142" name="Google Shape;142;p26"/>
          <p:cNvSpPr txBox="1"/>
          <p:nvPr/>
        </p:nvSpPr>
        <p:spPr>
          <a:xfrm>
            <a:off x="7325203" y="624656"/>
            <a:ext cx="1708500" cy="1046700"/>
          </a:xfrm>
          <a:prstGeom prst="rect">
            <a:avLst/>
          </a:prstGeom>
          <a:noFill/>
          <a:ln>
            <a:noFill/>
          </a:ln>
        </p:spPr>
        <p:txBody>
          <a:bodyPr spcFirstLastPara="1" wrap="square" lIns="91425" tIns="0" rIns="91425" bIns="91425" anchor="t" anchorCtr="0">
            <a:spAutoFit/>
          </a:bodyPr>
          <a:lstStyle/>
          <a:p>
            <a:pPr marL="28575" lvl="0" indent="-107950" algn="l" rtl="0">
              <a:spcBef>
                <a:spcPts val="0"/>
              </a:spcBef>
              <a:spcAft>
                <a:spcPts val="0"/>
              </a:spcAft>
              <a:buClr>
                <a:schemeClr val="dk1"/>
              </a:buClr>
              <a:buSzPts val="800"/>
              <a:buChar char="●"/>
            </a:pPr>
            <a:r>
              <a:rPr lang="en" sz="800" b="1">
                <a:solidFill>
                  <a:schemeClr val="dk1"/>
                </a:solidFill>
              </a:rPr>
              <a:t>Airline Industry </a:t>
            </a:r>
            <a:endParaRPr sz="800" b="1">
              <a:solidFill>
                <a:schemeClr val="dk1"/>
              </a:solidFill>
            </a:endParaRPr>
          </a:p>
          <a:p>
            <a:pPr marL="28575" lvl="0" indent="-107950" algn="l" rtl="0">
              <a:spcBef>
                <a:spcPts val="0"/>
              </a:spcBef>
              <a:spcAft>
                <a:spcPts val="0"/>
              </a:spcAft>
              <a:buClr>
                <a:schemeClr val="dk1"/>
              </a:buClr>
              <a:buSzPts val="800"/>
              <a:buChar char="●"/>
            </a:pPr>
            <a:r>
              <a:rPr lang="en" sz="800" b="1">
                <a:solidFill>
                  <a:schemeClr val="dk1"/>
                </a:solidFill>
              </a:rPr>
              <a:t>User Satisfaction</a:t>
            </a:r>
            <a:endParaRPr sz="800" b="1">
              <a:solidFill>
                <a:schemeClr val="dk1"/>
              </a:solidFill>
            </a:endParaRPr>
          </a:p>
          <a:p>
            <a:pPr marL="28575" lvl="0" indent="-107950" algn="l" rtl="0">
              <a:spcBef>
                <a:spcPts val="0"/>
              </a:spcBef>
              <a:spcAft>
                <a:spcPts val="0"/>
              </a:spcAft>
              <a:buClr>
                <a:schemeClr val="dk1"/>
              </a:buClr>
              <a:buSzPts val="800"/>
              <a:buChar char="●"/>
            </a:pPr>
            <a:r>
              <a:rPr lang="en" sz="800" b="1">
                <a:solidFill>
                  <a:schemeClr val="dk1"/>
                </a:solidFill>
              </a:rPr>
              <a:t>Impact:</a:t>
            </a:r>
            <a:endParaRPr sz="800" b="1">
              <a:solidFill>
                <a:schemeClr val="dk1"/>
              </a:solidFill>
            </a:endParaRPr>
          </a:p>
          <a:p>
            <a:pPr marL="155448" lvl="1" indent="-105664" algn="l" rtl="0">
              <a:spcBef>
                <a:spcPts val="0"/>
              </a:spcBef>
              <a:spcAft>
                <a:spcPts val="0"/>
              </a:spcAft>
              <a:buClr>
                <a:schemeClr val="dk1"/>
              </a:buClr>
              <a:buSzPts val="800"/>
              <a:buChar char="○"/>
            </a:pPr>
            <a:r>
              <a:rPr lang="en" sz="800">
                <a:solidFill>
                  <a:schemeClr val="dk1"/>
                </a:solidFill>
              </a:rPr>
              <a:t>Airline Preferences for Business</a:t>
            </a:r>
            <a:endParaRPr sz="800">
              <a:solidFill>
                <a:schemeClr val="dk1"/>
              </a:solidFill>
            </a:endParaRPr>
          </a:p>
          <a:p>
            <a:pPr marL="155448" lvl="1" indent="-105664" algn="l" rtl="0">
              <a:spcBef>
                <a:spcPts val="0"/>
              </a:spcBef>
              <a:spcAft>
                <a:spcPts val="0"/>
              </a:spcAft>
              <a:buClr>
                <a:schemeClr val="dk1"/>
              </a:buClr>
              <a:buSzPts val="800"/>
              <a:buChar char="○"/>
            </a:pPr>
            <a:r>
              <a:rPr lang="en" sz="800">
                <a:solidFill>
                  <a:schemeClr val="dk1"/>
                </a:solidFill>
              </a:rPr>
              <a:t>Airline Preference for Leisure</a:t>
            </a:r>
            <a:endParaRPr sz="800">
              <a:solidFill>
                <a:schemeClr val="dk1"/>
              </a:solidFill>
            </a:endParaRPr>
          </a:p>
          <a:p>
            <a:pPr marL="914400" lvl="0" indent="0" algn="l" rtl="0">
              <a:spcBef>
                <a:spcPts val="0"/>
              </a:spcBef>
              <a:spcAft>
                <a:spcPts val="0"/>
              </a:spcAft>
              <a:buNone/>
            </a:pPr>
            <a:endParaRPr/>
          </a:p>
        </p:txBody>
      </p:sp>
      <p:sp>
        <p:nvSpPr>
          <p:cNvPr id="143" name="Google Shape;143;p26"/>
          <p:cNvSpPr txBox="1"/>
          <p:nvPr/>
        </p:nvSpPr>
        <p:spPr>
          <a:xfrm>
            <a:off x="7374539" y="2322199"/>
            <a:ext cx="1659300" cy="677400"/>
          </a:xfrm>
          <a:prstGeom prst="rect">
            <a:avLst/>
          </a:prstGeom>
          <a:noFill/>
          <a:ln>
            <a:noFill/>
          </a:ln>
        </p:spPr>
        <p:txBody>
          <a:bodyPr spcFirstLastPara="1" wrap="square" lIns="91425" tIns="0" rIns="91425" bIns="91425" anchor="t" anchorCtr="0">
            <a:spAutoFit/>
          </a:bodyPr>
          <a:lstStyle/>
          <a:p>
            <a:pPr marL="28575" lvl="0" indent="-107950" algn="l" rtl="0">
              <a:spcBef>
                <a:spcPts val="0"/>
              </a:spcBef>
              <a:spcAft>
                <a:spcPts val="0"/>
              </a:spcAft>
              <a:buClr>
                <a:schemeClr val="dk1"/>
              </a:buClr>
              <a:buSzPts val="800"/>
              <a:buChar char="●"/>
            </a:pPr>
            <a:r>
              <a:rPr lang="en" sz="800" b="1">
                <a:solidFill>
                  <a:schemeClr val="dk1"/>
                </a:solidFill>
              </a:rPr>
              <a:t>Airline Satisfaction Dataset</a:t>
            </a:r>
            <a:endParaRPr sz="800" b="1">
              <a:solidFill>
                <a:schemeClr val="dk1"/>
              </a:solidFill>
            </a:endParaRPr>
          </a:p>
          <a:p>
            <a:pPr marL="28575" lvl="0" indent="-107950" algn="l" rtl="0">
              <a:spcBef>
                <a:spcPts val="0"/>
              </a:spcBef>
              <a:spcAft>
                <a:spcPts val="0"/>
              </a:spcAft>
              <a:buClr>
                <a:schemeClr val="dk1"/>
              </a:buClr>
              <a:buSzPts val="800"/>
              <a:buChar char="●"/>
            </a:pPr>
            <a:r>
              <a:rPr lang="en" sz="800" b="1">
                <a:solidFill>
                  <a:schemeClr val="dk1"/>
                </a:solidFill>
              </a:rPr>
              <a:t>Passenger Reviews Dataset</a:t>
            </a:r>
            <a:endParaRPr sz="800" b="1">
              <a:solidFill>
                <a:schemeClr val="dk1"/>
              </a:solidFill>
            </a:endParaRPr>
          </a:p>
          <a:p>
            <a:pPr marL="28575" lvl="0" indent="-107950" algn="l" rtl="0">
              <a:spcBef>
                <a:spcPts val="0"/>
              </a:spcBef>
              <a:spcAft>
                <a:spcPts val="0"/>
              </a:spcAft>
              <a:buClr>
                <a:schemeClr val="dk1"/>
              </a:buClr>
              <a:buSzPts val="800"/>
              <a:buChar char="●"/>
            </a:pPr>
            <a:r>
              <a:rPr lang="en" sz="800" b="1">
                <a:solidFill>
                  <a:schemeClr val="dk1"/>
                </a:solidFill>
              </a:rPr>
              <a:t>Airline Reviews </a:t>
            </a:r>
            <a:endParaRPr sz="800" b="1">
              <a:solidFill>
                <a:schemeClr val="dk1"/>
              </a:solidFill>
            </a:endParaRPr>
          </a:p>
          <a:p>
            <a:pPr marL="914400" lvl="0" indent="0" algn="l" rtl="0">
              <a:spcBef>
                <a:spcPts val="0"/>
              </a:spcBef>
              <a:spcAft>
                <a:spcPts val="0"/>
              </a:spcAft>
              <a:buNone/>
            </a:pPr>
            <a:endParaRPr/>
          </a:p>
        </p:txBody>
      </p:sp>
      <p:sp>
        <p:nvSpPr>
          <p:cNvPr id="144" name="Google Shape;144;p26"/>
          <p:cNvSpPr txBox="1"/>
          <p:nvPr/>
        </p:nvSpPr>
        <p:spPr>
          <a:xfrm>
            <a:off x="2033336" y="624656"/>
            <a:ext cx="933600" cy="4359600"/>
          </a:xfrm>
          <a:prstGeom prst="rect">
            <a:avLst/>
          </a:prstGeom>
          <a:noFill/>
          <a:ln>
            <a:noFill/>
          </a:ln>
        </p:spPr>
        <p:txBody>
          <a:bodyPr spcFirstLastPara="1" wrap="square" lIns="91425" tIns="0" rIns="0" bIns="0" anchor="t" anchorCtr="0">
            <a:noAutofit/>
          </a:bodyPr>
          <a:lstStyle/>
          <a:p>
            <a:pPr marL="28575" marR="0" lvl="0" indent="-101600" algn="l" rtl="0">
              <a:spcBef>
                <a:spcPts val="0"/>
              </a:spcBef>
              <a:spcAft>
                <a:spcPts val="0"/>
              </a:spcAft>
              <a:buClr>
                <a:schemeClr val="dk1"/>
              </a:buClr>
              <a:buSzPts val="700"/>
              <a:buChar char="●"/>
            </a:pPr>
            <a:r>
              <a:rPr lang="en" sz="700" b="1">
                <a:solidFill>
                  <a:schemeClr val="dk1"/>
                </a:solidFill>
              </a:rPr>
              <a:t>Heatmap</a:t>
            </a: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28575" marR="0" lvl="0" indent="-101600" algn="l" rtl="0">
              <a:spcBef>
                <a:spcPts val="0"/>
              </a:spcBef>
              <a:spcAft>
                <a:spcPts val="0"/>
              </a:spcAft>
              <a:buClr>
                <a:schemeClr val="dk1"/>
              </a:buClr>
              <a:buSzPts val="700"/>
              <a:buChar char="●"/>
            </a:pPr>
            <a:r>
              <a:rPr lang="en" sz="700" b="1">
                <a:solidFill>
                  <a:schemeClr val="dk1"/>
                </a:solidFill>
              </a:rPr>
              <a:t>Histogram</a:t>
            </a: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28575" marR="0" lvl="0" indent="-101600" algn="l" rtl="0">
              <a:spcBef>
                <a:spcPts val="0"/>
              </a:spcBef>
              <a:spcAft>
                <a:spcPts val="0"/>
              </a:spcAft>
              <a:buClr>
                <a:schemeClr val="dk1"/>
              </a:buClr>
              <a:buSzPts val="700"/>
              <a:buChar char="●"/>
            </a:pPr>
            <a:r>
              <a:rPr lang="en" sz="700" b="1">
                <a:solidFill>
                  <a:schemeClr val="dk1"/>
                </a:solidFill>
              </a:rPr>
              <a:t>Pie Chart</a:t>
            </a:r>
            <a:endParaRPr sz="700" b="1">
              <a:solidFill>
                <a:schemeClr val="dk1"/>
              </a:solidFill>
            </a:endParaRPr>
          </a:p>
          <a:p>
            <a:pPr marL="45720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28575" marR="0" lvl="0" indent="-101600" algn="l" rtl="0">
              <a:spcBef>
                <a:spcPts val="0"/>
              </a:spcBef>
              <a:spcAft>
                <a:spcPts val="0"/>
              </a:spcAft>
              <a:buClr>
                <a:schemeClr val="dk1"/>
              </a:buClr>
              <a:buSzPts val="700"/>
              <a:buChar char="●"/>
            </a:pPr>
            <a:r>
              <a:rPr lang="en" sz="700" b="1">
                <a:solidFill>
                  <a:schemeClr val="dk1"/>
                </a:solidFill>
              </a:rPr>
              <a:t>Boxplot</a:t>
            </a: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28575" marR="0" lvl="0" indent="-101600" algn="l" rtl="0">
              <a:spcBef>
                <a:spcPts val="0"/>
              </a:spcBef>
              <a:spcAft>
                <a:spcPts val="0"/>
              </a:spcAft>
              <a:buClr>
                <a:schemeClr val="dk1"/>
              </a:buClr>
              <a:buSzPts val="700"/>
              <a:buChar char="●"/>
            </a:pPr>
            <a:r>
              <a:rPr lang="en" sz="700" b="1">
                <a:solidFill>
                  <a:schemeClr val="dk1"/>
                </a:solidFill>
              </a:rPr>
              <a:t>Line Graph</a:t>
            </a:r>
            <a:endParaRPr sz="700" b="1">
              <a:solidFill>
                <a:schemeClr val="dk1"/>
              </a:solidFill>
            </a:endParaRPr>
          </a:p>
          <a:p>
            <a:pPr marL="457200" marR="0" lvl="0" indent="0" algn="l" rtl="0">
              <a:spcBef>
                <a:spcPts val="0"/>
              </a:spcBef>
              <a:spcAft>
                <a:spcPts val="0"/>
              </a:spcAft>
              <a:buNone/>
            </a:pPr>
            <a:endParaRPr sz="700" b="1">
              <a:solidFill>
                <a:schemeClr val="dk1"/>
              </a:solidFill>
            </a:endParaRPr>
          </a:p>
          <a:p>
            <a:pPr marL="457200" marR="0" lvl="0" indent="0" algn="l" rtl="0">
              <a:spcBef>
                <a:spcPts val="0"/>
              </a:spcBef>
              <a:spcAft>
                <a:spcPts val="0"/>
              </a:spcAft>
              <a:buNone/>
            </a:pPr>
            <a:endParaRPr sz="700" b="1">
              <a:solidFill>
                <a:schemeClr val="dk1"/>
              </a:solidFill>
            </a:endParaRPr>
          </a:p>
          <a:p>
            <a:pPr marL="457200" marR="0" lvl="0" indent="0" algn="l" rtl="0">
              <a:spcBef>
                <a:spcPts val="0"/>
              </a:spcBef>
              <a:spcAft>
                <a:spcPts val="0"/>
              </a:spcAft>
              <a:buNone/>
            </a:pPr>
            <a:endParaRPr sz="700" b="1">
              <a:solidFill>
                <a:schemeClr val="dk1"/>
              </a:solidFill>
            </a:endParaRPr>
          </a:p>
          <a:p>
            <a:pPr marL="457200" marR="0" lvl="0" indent="0" algn="l" rtl="0">
              <a:spcBef>
                <a:spcPts val="0"/>
              </a:spcBef>
              <a:spcAft>
                <a:spcPts val="0"/>
              </a:spcAft>
              <a:buNone/>
            </a:pPr>
            <a:endParaRPr sz="700" b="1">
              <a:solidFill>
                <a:schemeClr val="dk1"/>
              </a:solidFill>
            </a:endParaRPr>
          </a:p>
          <a:p>
            <a:pPr marL="457200" marR="0" lvl="0" indent="0" algn="l" rtl="0">
              <a:spcBef>
                <a:spcPts val="0"/>
              </a:spcBef>
              <a:spcAft>
                <a:spcPts val="0"/>
              </a:spcAft>
              <a:buNone/>
            </a:pPr>
            <a:endParaRPr sz="700" b="1">
              <a:solidFill>
                <a:schemeClr val="dk1"/>
              </a:solidFill>
            </a:endParaRPr>
          </a:p>
          <a:p>
            <a:pPr marL="28575" marR="0" lvl="0" indent="-101600" algn="l" rtl="0">
              <a:spcBef>
                <a:spcPts val="0"/>
              </a:spcBef>
              <a:spcAft>
                <a:spcPts val="0"/>
              </a:spcAft>
              <a:buClr>
                <a:schemeClr val="dk1"/>
              </a:buClr>
              <a:buSzPts val="700"/>
              <a:buChar char="●"/>
            </a:pPr>
            <a:r>
              <a:rPr lang="en" sz="700" b="1">
                <a:solidFill>
                  <a:schemeClr val="dk1"/>
                </a:solidFill>
              </a:rPr>
              <a:t>Scatter Plot</a:t>
            </a:r>
            <a:endParaRPr sz="700" b="1">
              <a:solidFill>
                <a:schemeClr val="dk1"/>
              </a:solidFill>
            </a:endParaRPr>
          </a:p>
          <a:p>
            <a:pPr marL="45720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914400" marR="0" lvl="0" indent="0" algn="l" rtl="0">
              <a:spcBef>
                <a:spcPts val="0"/>
              </a:spcBef>
              <a:spcAft>
                <a:spcPts val="0"/>
              </a:spcAft>
              <a:buNone/>
            </a:pPr>
            <a:endParaRPr sz="700">
              <a:solidFill>
                <a:schemeClr val="dk1"/>
              </a:solidFill>
            </a:endParaRPr>
          </a:p>
        </p:txBody>
      </p:sp>
      <p:pic>
        <p:nvPicPr>
          <p:cNvPr id="145" name="Google Shape;145;p26"/>
          <p:cNvPicPr preferRelativeResize="0"/>
          <p:nvPr/>
        </p:nvPicPr>
        <p:blipFill>
          <a:blip r:embed="rId8">
            <a:alphaModFix/>
          </a:blip>
          <a:stretch>
            <a:fillRect/>
          </a:stretch>
        </p:blipFill>
        <p:spPr>
          <a:xfrm>
            <a:off x="2152791" y="1447350"/>
            <a:ext cx="431847" cy="432239"/>
          </a:xfrm>
          <a:prstGeom prst="rect">
            <a:avLst/>
          </a:prstGeom>
          <a:noFill/>
          <a:ln>
            <a:noFill/>
          </a:ln>
        </p:spPr>
      </p:pic>
      <p:pic>
        <p:nvPicPr>
          <p:cNvPr id="146" name="Google Shape;146;p26"/>
          <p:cNvPicPr preferRelativeResize="0"/>
          <p:nvPr/>
        </p:nvPicPr>
        <p:blipFill>
          <a:blip r:embed="rId9">
            <a:alphaModFix/>
          </a:blip>
          <a:stretch>
            <a:fillRect/>
          </a:stretch>
        </p:blipFill>
        <p:spPr>
          <a:xfrm>
            <a:off x="2152791" y="783495"/>
            <a:ext cx="431847" cy="431023"/>
          </a:xfrm>
          <a:prstGeom prst="rect">
            <a:avLst/>
          </a:prstGeom>
          <a:noFill/>
          <a:ln>
            <a:noFill/>
          </a:ln>
        </p:spPr>
      </p:pic>
      <p:pic>
        <p:nvPicPr>
          <p:cNvPr id="147" name="Google Shape;147;p26"/>
          <p:cNvPicPr preferRelativeResize="0"/>
          <p:nvPr/>
        </p:nvPicPr>
        <p:blipFill>
          <a:blip r:embed="rId10">
            <a:alphaModFix/>
          </a:blip>
          <a:stretch>
            <a:fillRect/>
          </a:stretch>
        </p:blipFill>
        <p:spPr>
          <a:xfrm>
            <a:off x="2152810" y="2054496"/>
            <a:ext cx="431847" cy="431031"/>
          </a:xfrm>
          <a:prstGeom prst="rect">
            <a:avLst/>
          </a:prstGeom>
          <a:noFill/>
          <a:ln>
            <a:noFill/>
          </a:ln>
        </p:spPr>
      </p:pic>
      <p:pic>
        <p:nvPicPr>
          <p:cNvPr id="148" name="Google Shape;148;p26"/>
          <p:cNvPicPr preferRelativeResize="0"/>
          <p:nvPr/>
        </p:nvPicPr>
        <p:blipFill>
          <a:blip r:embed="rId11">
            <a:alphaModFix/>
          </a:blip>
          <a:stretch>
            <a:fillRect/>
          </a:stretch>
        </p:blipFill>
        <p:spPr>
          <a:xfrm>
            <a:off x="2152791" y="2690045"/>
            <a:ext cx="431847" cy="432240"/>
          </a:xfrm>
          <a:prstGeom prst="rect">
            <a:avLst/>
          </a:prstGeom>
          <a:noFill/>
          <a:ln>
            <a:noFill/>
          </a:ln>
        </p:spPr>
      </p:pic>
      <p:pic>
        <p:nvPicPr>
          <p:cNvPr id="149" name="Google Shape;149;p26"/>
          <p:cNvPicPr preferRelativeResize="0"/>
          <p:nvPr/>
        </p:nvPicPr>
        <p:blipFill>
          <a:blip r:embed="rId12">
            <a:alphaModFix/>
          </a:blip>
          <a:stretch>
            <a:fillRect/>
          </a:stretch>
        </p:blipFill>
        <p:spPr>
          <a:xfrm>
            <a:off x="2152791" y="3326809"/>
            <a:ext cx="431847" cy="432240"/>
          </a:xfrm>
          <a:prstGeom prst="rect">
            <a:avLst/>
          </a:prstGeom>
          <a:noFill/>
          <a:ln>
            <a:noFill/>
          </a:ln>
        </p:spPr>
      </p:pic>
      <p:sp>
        <p:nvSpPr>
          <p:cNvPr id="150" name="Google Shape;150;p26"/>
          <p:cNvSpPr txBox="1"/>
          <p:nvPr/>
        </p:nvSpPr>
        <p:spPr>
          <a:xfrm>
            <a:off x="2777445" y="618436"/>
            <a:ext cx="933600" cy="4359600"/>
          </a:xfrm>
          <a:prstGeom prst="rect">
            <a:avLst/>
          </a:prstGeom>
          <a:noFill/>
          <a:ln>
            <a:noFill/>
          </a:ln>
        </p:spPr>
        <p:txBody>
          <a:bodyPr spcFirstLastPara="1" wrap="square" lIns="91425" tIns="0" rIns="0" bIns="0" anchor="t" anchorCtr="0">
            <a:noAutofit/>
          </a:bodyPr>
          <a:lstStyle/>
          <a:p>
            <a:pPr marL="28575" marR="0" lvl="0" indent="-101600" algn="l" rtl="0">
              <a:spcBef>
                <a:spcPts val="0"/>
              </a:spcBef>
              <a:spcAft>
                <a:spcPts val="0"/>
              </a:spcAft>
              <a:buClr>
                <a:schemeClr val="dk1"/>
              </a:buClr>
              <a:buSzPts val="700"/>
              <a:buChar char="●"/>
            </a:pPr>
            <a:r>
              <a:rPr lang="en" sz="700" b="1">
                <a:solidFill>
                  <a:schemeClr val="dk1"/>
                </a:solidFill>
              </a:rPr>
              <a:t>Word Cloud</a:t>
            </a: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28575" marR="0" lvl="0" indent="-101600" algn="l" rtl="0">
              <a:spcBef>
                <a:spcPts val="0"/>
              </a:spcBef>
              <a:spcAft>
                <a:spcPts val="0"/>
              </a:spcAft>
              <a:buClr>
                <a:schemeClr val="dk1"/>
              </a:buClr>
              <a:buSzPts val="700"/>
              <a:buChar char="●"/>
            </a:pPr>
            <a:r>
              <a:rPr lang="en" sz="700" b="1">
                <a:solidFill>
                  <a:schemeClr val="dk1"/>
                </a:solidFill>
              </a:rPr>
              <a:t>Network Graph</a:t>
            </a: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28575" marR="0" lvl="0" indent="-101600" algn="l" rtl="0">
              <a:spcBef>
                <a:spcPts val="0"/>
              </a:spcBef>
              <a:spcAft>
                <a:spcPts val="0"/>
              </a:spcAft>
              <a:buClr>
                <a:schemeClr val="dk1"/>
              </a:buClr>
              <a:buSzPts val="700"/>
              <a:buChar char="●"/>
            </a:pPr>
            <a:r>
              <a:rPr lang="en" sz="700" b="1">
                <a:solidFill>
                  <a:schemeClr val="dk1"/>
                </a:solidFill>
              </a:rPr>
              <a:t>3D Scatterplot</a:t>
            </a: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0" marR="0" lvl="0" indent="0" algn="l" rtl="0">
              <a:spcBef>
                <a:spcPts val="0"/>
              </a:spcBef>
              <a:spcAft>
                <a:spcPts val="0"/>
              </a:spcAft>
              <a:buNone/>
            </a:pPr>
            <a:endParaRPr sz="700" b="1">
              <a:solidFill>
                <a:schemeClr val="dk1"/>
              </a:solidFill>
            </a:endParaRPr>
          </a:p>
          <a:p>
            <a:pPr marL="914400" marR="0" lvl="0" indent="0" algn="l" rtl="0">
              <a:spcBef>
                <a:spcPts val="0"/>
              </a:spcBef>
              <a:spcAft>
                <a:spcPts val="0"/>
              </a:spcAft>
              <a:buNone/>
            </a:pPr>
            <a:endParaRPr sz="700">
              <a:solidFill>
                <a:schemeClr val="dk1"/>
              </a:solidFill>
            </a:endParaRPr>
          </a:p>
        </p:txBody>
      </p:sp>
      <p:pic>
        <p:nvPicPr>
          <p:cNvPr id="151" name="Google Shape;151;p26"/>
          <p:cNvPicPr preferRelativeResize="0"/>
          <p:nvPr/>
        </p:nvPicPr>
        <p:blipFill>
          <a:blip r:embed="rId13">
            <a:alphaModFix/>
          </a:blip>
          <a:stretch>
            <a:fillRect/>
          </a:stretch>
        </p:blipFill>
        <p:spPr>
          <a:xfrm>
            <a:off x="2152791" y="4015023"/>
            <a:ext cx="431847" cy="432240"/>
          </a:xfrm>
          <a:prstGeom prst="rect">
            <a:avLst/>
          </a:prstGeom>
          <a:noFill/>
          <a:ln>
            <a:noFill/>
          </a:ln>
        </p:spPr>
      </p:pic>
      <p:pic>
        <p:nvPicPr>
          <p:cNvPr id="152" name="Google Shape;152;p26"/>
          <p:cNvPicPr preferRelativeResize="0"/>
          <p:nvPr/>
        </p:nvPicPr>
        <p:blipFill>
          <a:blip r:embed="rId14">
            <a:alphaModFix/>
          </a:blip>
          <a:stretch>
            <a:fillRect/>
          </a:stretch>
        </p:blipFill>
        <p:spPr>
          <a:xfrm>
            <a:off x="2917611" y="1439094"/>
            <a:ext cx="431847" cy="440503"/>
          </a:xfrm>
          <a:prstGeom prst="rect">
            <a:avLst/>
          </a:prstGeom>
          <a:noFill/>
          <a:ln>
            <a:noFill/>
          </a:ln>
        </p:spPr>
      </p:pic>
      <p:pic>
        <p:nvPicPr>
          <p:cNvPr id="153" name="Google Shape;153;p26"/>
          <p:cNvPicPr preferRelativeResize="0"/>
          <p:nvPr/>
        </p:nvPicPr>
        <p:blipFill>
          <a:blip r:embed="rId15">
            <a:alphaModFix/>
          </a:blip>
          <a:stretch>
            <a:fillRect/>
          </a:stretch>
        </p:blipFill>
        <p:spPr>
          <a:xfrm>
            <a:off x="2904905" y="783495"/>
            <a:ext cx="451081" cy="440521"/>
          </a:xfrm>
          <a:prstGeom prst="rect">
            <a:avLst/>
          </a:prstGeom>
          <a:noFill/>
          <a:ln>
            <a:noFill/>
          </a:ln>
        </p:spPr>
      </p:pic>
      <p:pic>
        <p:nvPicPr>
          <p:cNvPr id="154" name="Google Shape;154;p26"/>
          <p:cNvPicPr preferRelativeResize="0"/>
          <p:nvPr/>
        </p:nvPicPr>
        <p:blipFill>
          <a:blip r:embed="rId16">
            <a:alphaModFix/>
          </a:blip>
          <a:stretch>
            <a:fillRect/>
          </a:stretch>
        </p:blipFill>
        <p:spPr>
          <a:xfrm>
            <a:off x="2917578" y="2102927"/>
            <a:ext cx="431846" cy="463996"/>
          </a:xfrm>
          <a:prstGeom prst="rect">
            <a:avLst/>
          </a:prstGeom>
          <a:noFill/>
          <a:ln>
            <a:noFill/>
          </a:ln>
        </p:spPr>
      </p:pic>
      <p:pic>
        <p:nvPicPr>
          <p:cNvPr id="155" name="Google Shape;155;p26"/>
          <p:cNvPicPr preferRelativeResize="0"/>
          <p:nvPr/>
        </p:nvPicPr>
        <p:blipFill>
          <a:blip r:embed="rId17">
            <a:alphaModFix/>
          </a:blip>
          <a:stretch>
            <a:fillRect/>
          </a:stretch>
        </p:blipFill>
        <p:spPr>
          <a:xfrm>
            <a:off x="4299483" y="3920348"/>
            <a:ext cx="2327700" cy="10577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9"/>
        <p:cNvGrpSpPr/>
        <p:nvPr/>
      </p:nvGrpSpPr>
      <p:grpSpPr>
        <a:xfrm>
          <a:off x="0" y="0"/>
          <a:ext cx="0" cy="0"/>
          <a:chOff x="0" y="0"/>
          <a:chExt cx="0" cy="0"/>
        </a:xfrm>
      </p:grpSpPr>
      <p:sp useBgFill="1">
        <p:nvSpPr>
          <p:cNvPr id="167" name="Rectangle 16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Google Shape;160;p27"/>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700"/>
              <a:t>Dashboard Design and Presentation</a:t>
            </a:r>
          </a:p>
        </p:txBody>
      </p:sp>
      <p:pic>
        <p:nvPicPr>
          <p:cNvPr id="163" name="Picture 162" descr="Plane in red circle">
            <a:extLst>
              <a:ext uri="{FF2B5EF4-FFF2-40B4-BE49-F238E27FC236}">
                <a16:creationId xmlns:a16="http://schemas.microsoft.com/office/drawing/2014/main" id="{B33A8B0A-F19A-A923-CE23-318F74617E29}"/>
              </a:ext>
            </a:extLst>
          </p:cNvPr>
          <p:cNvPicPr>
            <a:picLocks noChangeAspect="1"/>
          </p:cNvPicPr>
          <p:nvPr/>
        </p:nvPicPr>
        <p:blipFill rotWithShape="1">
          <a:blip r:embed="rId3"/>
          <a:srcRect l="18385" r="19185" b="2"/>
          <a:stretch/>
        </p:blipFill>
        <p:spPr>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61" name="Google Shape;161;p27"/>
          <p:cNvSpPr txBox="1">
            <a:spLocks noGrp="1"/>
          </p:cNvSpPr>
          <p:nvPr>
            <p:ph type="body" idx="1"/>
          </p:nvPr>
        </p:nvSpPr>
        <p:spPr>
          <a:xfrm>
            <a:off x="4885341" y="1749972"/>
            <a:ext cx="3630007" cy="2882750"/>
          </a:xfrm>
          <a:prstGeom prst="rect">
            <a:avLst/>
          </a:prstGeom>
        </p:spPr>
        <p:txBody>
          <a:bodyPr spcFirstLastPara="1" vert="horz" lIns="91440" tIns="45720" rIns="91440" bIns="45720" rtlCol="0" anchorCtr="0">
            <a:normAutofit/>
          </a:bodyPr>
          <a:lstStyle/>
          <a:p>
            <a:pPr marL="457200" lvl="0" indent="-228600" defTabSz="914400">
              <a:spcBef>
                <a:spcPts val="0"/>
              </a:spcBef>
              <a:spcAft>
                <a:spcPts val="0"/>
              </a:spcAft>
              <a:buSzPts val="1800"/>
              <a:buFont typeface="Arial" panose="020B0604020202020204" pitchFamily="34" charset="0"/>
              <a:buChar char="•"/>
            </a:pPr>
            <a:r>
              <a:rPr lang="en-US" sz="1400"/>
              <a:t>Overview</a:t>
            </a:r>
          </a:p>
          <a:p>
            <a:pPr marL="914400" lvl="1" indent="-228600" defTabSz="914400">
              <a:spcBef>
                <a:spcPts val="0"/>
              </a:spcBef>
              <a:spcAft>
                <a:spcPts val="0"/>
              </a:spcAft>
              <a:buSzPts val="1400"/>
              <a:buFont typeface="Arial" panose="020B0604020202020204" pitchFamily="34" charset="0"/>
              <a:buChar char="•"/>
            </a:pPr>
            <a:r>
              <a:rPr lang="en-US" sz="1400"/>
              <a:t>Multiple sliders act as filters for the dataset categorical variables </a:t>
            </a:r>
          </a:p>
          <a:p>
            <a:pPr marL="914400" lvl="1" indent="-228600" defTabSz="914400">
              <a:spcBef>
                <a:spcPts val="0"/>
              </a:spcBef>
              <a:spcAft>
                <a:spcPts val="0"/>
              </a:spcAft>
              <a:buSzPts val="1400"/>
              <a:buFont typeface="Arial" panose="020B0604020202020204" pitchFamily="34" charset="0"/>
              <a:buChar char="•"/>
            </a:pPr>
            <a:r>
              <a:rPr lang="en-US" sz="1400"/>
              <a:t>Design choice background:</a:t>
            </a:r>
          </a:p>
          <a:p>
            <a:pPr marL="914400" lvl="1" indent="-228600" defTabSz="914400">
              <a:spcBef>
                <a:spcPts val="0"/>
              </a:spcBef>
              <a:spcAft>
                <a:spcPts val="0"/>
              </a:spcAft>
              <a:buSzPts val="1400"/>
              <a:buFont typeface="Arial" panose="020B0604020202020204" pitchFamily="34" charset="0"/>
              <a:buChar char="•"/>
            </a:pPr>
            <a:r>
              <a:rPr lang="en-US" sz="1400"/>
              <a:t>Average satisfaction factors to be visualized as ratings in form of stars	</a:t>
            </a:r>
          </a:p>
          <a:p>
            <a:pPr marL="914400" lvl="1" indent="-228600" defTabSz="914400">
              <a:spcBef>
                <a:spcPts val="0"/>
              </a:spcBef>
              <a:spcAft>
                <a:spcPts val="0"/>
              </a:spcAft>
              <a:buSzPts val="1400"/>
              <a:buFont typeface="Arial" panose="020B0604020202020204" pitchFamily="34" charset="0"/>
              <a:buChar char="•"/>
            </a:pPr>
            <a:r>
              <a:rPr lang="en-US" sz="1400"/>
              <a:t>Emphasis</a:t>
            </a:r>
          </a:p>
          <a:p>
            <a:pPr marL="457200" lvl="0" indent="-228600" defTabSz="914400">
              <a:spcBef>
                <a:spcPts val="0"/>
              </a:spcBef>
              <a:spcAft>
                <a:spcPts val="0"/>
              </a:spcAft>
              <a:buSzPts val="1800"/>
              <a:buFont typeface="Arial" panose="020B0604020202020204" pitchFamily="34" charset="0"/>
              <a:buChar char="•"/>
            </a:pPr>
            <a:r>
              <a:rPr lang="en-US" sz="1400"/>
              <a:t>Concept Development</a:t>
            </a:r>
          </a:p>
          <a:p>
            <a:pPr marL="914400" lvl="1" indent="-228600" defTabSz="914400">
              <a:spcBef>
                <a:spcPts val="0"/>
              </a:spcBef>
              <a:spcAft>
                <a:spcPts val="0"/>
              </a:spcAft>
              <a:buSzPts val="1400"/>
              <a:buFont typeface="Arial" panose="020B0604020202020204" pitchFamily="34" charset="0"/>
              <a:buChar char="•"/>
            </a:pPr>
            <a:r>
              <a:rPr lang="en-US" sz="1400"/>
              <a:t>This infographic will provide airline passengers levels of satisfaction when choosing airlines while indirectly promoting the better airlines.</a:t>
            </a:r>
          </a:p>
          <a:p>
            <a:pPr marL="0" lvl="0" indent="-228600" defTabSz="914400">
              <a:spcBef>
                <a:spcPts val="1200"/>
              </a:spcBef>
              <a:spcAft>
                <a:spcPts val="1200"/>
              </a:spcAft>
              <a:buFont typeface="Arial" panose="020B0604020202020204" pitchFamily="34" charset="0"/>
              <a:buChar char="•"/>
            </a:pP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5"/>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Google Shape;166;p28"/>
          <p:cNvSpPr txBox="1">
            <a:spLocks noGrp="1"/>
          </p:cNvSpPr>
          <p:nvPr>
            <p:ph type="title"/>
          </p:nvPr>
        </p:nvSpPr>
        <p:spPr>
          <a:xfrm>
            <a:off x="628650" y="273843"/>
            <a:ext cx="3938487" cy="1355479"/>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400"/>
              <a:t>Datasets</a:t>
            </a:r>
          </a:p>
        </p:txBody>
      </p:sp>
      <p:sp>
        <p:nvSpPr>
          <p:cNvPr id="167" name="Google Shape;167;p28"/>
          <p:cNvSpPr txBox="1">
            <a:spLocks noGrp="1"/>
          </p:cNvSpPr>
          <p:nvPr>
            <p:ph type="body" idx="1"/>
          </p:nvPr>
        </p:nvSpPr>
        <p:spPr>
          <a:xfrm>
            <a:off x="628650" y="1749972"/>
            <a:ext cx="3464715" cy="2882750"/>
          </a:xfrm>
          <a:prstGeom prst="rect">
            <a:avLst/>
          </a:prstGeom>
        </p:spPr>
        <p:txBody>
          <a:bodyPr spcFirstLastPara="1" vert="horz" lIns="91440" tIns="45720" rIns="91440" bIns="45720" rtlCol="0" anchorCtr="0">
            <a:normAutofit/>
          </a:bodyPr>
          <a:lstStyle/>
          <a:p>
            <a:pPr marL="457200" lvl="0" indent="-228600" defTabSz="914400">
              <a:spcBef>
                <a:spcPts val="0"/>
              </a:spcBef>
              <a:spcAft>
                <a:spcPts val="0"/>
              </a:spcAft>
              <a:buSzPts val="1800"/>
              <a:buFont typeface="Arial" panose="020B0604020202020204" pitchFamily="34" charset="0"/>
              <a:buChar char="•"/>
            </a:pPr>
            <a:r>
              <a:rPr lang="en-US" sz="1500" u="sng">
                <a:hlinkClick r:id="rId3"/>
              </a:rPr>
              <a:t>https://www.kaggle.com/datasets/juhibhojani/airline-reviews</a:t>
            </a:r>
            <a:endParaRPr lang="en-US" sz="1500"/>
          </a:p>
          <a:p>
            <a:pPr marL="457200" lvl="0" indent="-228600" defTabSz="914400">
              <a:spcBef>
                <a:spcPts val="0"/>
              </a:spcBef>
              <a:spcAft>
                <a:spcPts val="0"/>
              </a:spcAft>
              <a:buSzPts val="1800"/>
              <a:buFont typeface="Arial" panose="020B0604020202020204" pitchFamily="34" charset="0"/>
              <a:buChar char="•"/>
            </a:pPr>
            <a:r>
              <a:rPr lang="en-US" sz="1500" u="sng">
                <a:hlinkClick r:id="rId4"/>
              </a:rPr>
              <a:t>https://www.kaggle.com/datasets/teejmahal20/airline-passenger-satisfaction</a:t>
            </a:r>
            <a:endParaRPr lang="en-US" sz="1500"/>
          </a:p>
          <a:p>
            <a:pPr marL="457200" lvl="0" indent="-228600" defTabSz="914400">
              <a:spcBef>
                <a:spcPts val="0"/>
              </a:spcBef>
              <a:spcAft>
                <a:spcPts val="0"/>
              </a:spcAft>
              <a:buSzPts val="1800"/>
              <a:buFont typeface="Arial" panose="020B0604020202020204" pitchFamily="34" charset="0"/>
              <a:buChar char="•"/>
            </a:pPr>
            <a:r>
              <a:rPr lang="en-US" sz="1500" u="sng">
                <a:hlinkClick r:id="rId5"/>
              </a:rPr>
              <a:t>https://www.kaggle.com/datasets/iamsouravbanerjee/airline-dataset</a:t>
            </a:r>
            <a:endParaRPr lang="en-US" sz="1500"/>
          </a:p>
          <a:p>
            <a:pPr marL="457200" lvl="0" indent="-228600" defTabSz="914400">
              <a:spcBef>
                <a:spcPts val="0"/>
              </a:spcBef>
              <a:spcAft>
                <a:spcPts val="0"/>
              </a:spcAft>
              <a:buSzPts val="1800"/>
              <a:buFont typeface="Arial" panose="020B0604020202020204" pitchFamily="34" charset="0"/>
              <a:buChar char="•"/>
            </a:pPr>
            <a:r>
              <a:rPr lang="en-US" sz="1500" u="sng">
                <a:hlinkClick r:id="rId6"/>
              </a:rPr>
              <a:t>https://www.kaggle.com/datasets/welkin10/airline-sentiment</a:t>
            </a:r>
            <a:endParaRPr lang="en-US" sz="1500"/>
          </a:p>
          <a:p>
            <a:pPr marL="457200" lvl="0" indent="-228600" defTabSz="914400">
              <a:spcBef>
                <a:spcPts val="0"/>
              </a:spcBef>
              <a:spcAft>
                <a:spcPts val="0"/>
              </a:spcAft>
              <a:buSzPts val="1800"/>
              <a:buFont typeface="Arial" panose="020B0604020202020204" pitchFamily="34" charset="0"/>
              <a:buChar char="•"/>
            </a:pPr>
            <a:r>
              <a:rPr lang="en-US" sz="1500" u="sng">
                <a:hlinkClick r:id="rId7"/>
              </a:rPr>
              <a:t>https://www.kaggle.com/datasets/sherrytp/airline-delay-analysis</a:t>
            </a:r>
            <a:endParaRPr lang="en-US" sz="1500"/>
          </a:p>
          <a:p>
            <a:pPr marL="457200" lvl="0" indent="-228600" defTabSz="914400">
              <a:spcBef>
                <a:spcPts val="1200"/>
              </a:spcBef>
              <a:spcAft>
                <a:spcPts val="1200"/>
              </a:spcAft>
              <a:buFont typeface="Arial" panose="020B0604020202020204" pitchFamily="34" charset="0"/>
              <a:buChar char="•"/>
            </a:pPr>
            <a:endParaRPr lang="en-US" sz="1500"/>
          </a:p>
        </p:txBody>
      </p:sp>
      <p:pic>
        <p:nvPicPr>
          <p:cNvPr id="169" name="Picture 168" descr="Pins in a map">
            <a:extLst>
              <a:ext uri="{FF2B5EF4-FFF2-40B4-BE49-F238E27FC236}">
                <a16:creationId xmlns:a16="http://schemas.microsoft.com/office/drawing/2014/main" id="{E53052E0-2B95-3F02-D44B-0B4B78DE6521}"/>
              </a:ext>
            </a:extLst>
          </p:cNvPr>
          <p:cNvPicPr>
            <a:picLocks noChangeAspect="1"/>
          </p:cNvPicPr>
          <p:nvPr/>
        </p:nvPicPr>
        <p:blipFill rotWithShape="1">
          <a:blip r:embed="rId8"/>
          <a:srcRect l="21919" r="20044"/>
          <a:stretch/>
        </p:blipFill>
        <p:spPr>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1"/>
        <p:cNvGrpSpPr/>
        <p:nvPr/>
      </p:nvGrpSpPr>
      <p:grpSpPr>
        <a:xfrm>
          <a:off x="0" y="0"/>
          <a:ext cx="0" cy="0"/>
          <a:chOff x="0" y="0"/>
          <a:chExt cx="0" cy="0"/>
        </a:xfrm>
      </p:grpSpPr>
      <p:sp useBgFill="1">
        <p:nvSpPr>
          <p:cNvPr id="184" name="Rectangle 18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9"/>
          <p:cNvSpPr txBox="1">
            <a:spLocks noGrp="1"/>
          </p:cNvSpPr>
          <p:nvPr>
            <p:ph type="title"/>
          </p:nvPr>
        </p:nvSpPr>
        <p:spPr>
          <a:xfrm>
            <a:off x="166461" y="851440"/>
            <a:ext cx="3017520" cy="2403100"/>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3600" kern="1200" dirty="0">
                <a:solidFill>
                  <a:schemeClr val="tx1"/>
                </a:solidFill>
                <a:latin typeface="+mj-lt"/>
                <a:ea typeface="+mj-ea"/>
                <a:cs typeface="+mj-cs"/>
              </a:rPr>
              <a:t>Heatmap </a:t>
            </a:r>
            <a:r>
              <a:rPr lang="en-US" sz="3600" kern="1200" dirty="0" err="1">
                <a:solidFill>
                  <a:schemeClr val="tx1"/>
                </a:solidFill>
                <a:latin typeface="+mj-lt"/>
                <a:ea typeface="+mj-ea"/>
                <a:cs typeface="+mj-cs"/>
              </a:rPr>
              <a:t>test.csv</a:t>
            </a:r>
            <a:r>
              <a:rPr lang="en-US" sz="3600" kern="1200" dirty="0">
                <a:solidFill>
                  <a:schemeClr val="tx1"/>
                </a:solidFill>
                <a:latin typeface="+mj-lt"/>
                <a:ea typeface="+mj-ea"/>
                <a:cs typeface="+mj-cs"/>
              </a:rPr>
              <a:t> general factors </a:t>
            </a:r>
            <a:r>
              <a:rPr lang="en-US" sz="3600" kern="1200" dirty="0" err="1">
                <a:solidFill>
                  <a:schemeClr val="tx1"/>
                </a:solidFill>
                <a:latin typeface="+mj-lt"/>
                <a:ea typeface="+mj-ea"/>
                <a:cs typeface="+mj-cs"/>
              </a:rPr>
              <a:t>satsifaction</a:t>
            </a:r>
            <a:endParaRPr lang="en-US" sz="3600" kern="1200" dirty="0">
              <a:solidFill>
                <a:schemeClr val="tx1"/>
              </a:solidFill>
              <a:latin typeface="+mj-lt"/>
              <a:ea typeface="+mj-ea"/>
              <a:cs typeface="+mj-cs"/>
            </a:endParaRPr>
          </a:p>
        </p:txBody>
      </p:sp>
      <p:sp>
        <p:nvSpPr>
          <p:cNvPr id="186" name="Rectangle 18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301752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74" name="Google Shape;174;p29"/>
          <p:cNvPicPr preferRelativeResize="0"/>
          <p:nvPr/>
        </p:nvPicPr>
        <p:blipFill>
          <a:blip r:embed="rId3"/>
          <a:stretch>
            <a:fillRect/>
          </a:stretch>
        </p:blipFill>
        <p:spPr>
          <a:xfrm>
            <a:off x="2980944" y="105156"/>
            <a:ext cx="6163056" cy="4860863"/>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8"/>
        <p:cNvGrpSpPr/>
        <p:nvPr/>
      </p:nvGrpSpPr>
      <p:grpSpPr>
        <a:xfrm>
          <a:off x="0" y="0"/>
          <a:ext cx="0" cy="0"/>
          <a:chOff x="0" y="0"/>
          <a:chExt cx="0" cy="0"/>
        </a:xfrm>
      </p:grpSpPr>
      <p:sp useBgFill="1">
        <p:nvSpPr>
          <p:cNvPr id="184" name="Rectangle 183">
            <a:extLst>
              <a:ext uri="{FF2B5EF4-FFF2-40B4-BE49-F238E27FC236}">
                <a16:creationId xmlns:a16="http://schemas.microsoft.com/office/drawing/2014/main" id="{AE2F397B-4BB1-48C6-9EE0-C8B3399680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Google Shape;179;p30"/>
          <p:cNvSpPr txBox="1">
            <a:spLocks noGrp="1"/>
          </p:cNvSpPr>
          <p:nvPr>
            <p:ph type="title"/>
          </p:nvPr>
        </p:nvSpPr>
        <p:spPr>
          <a:xfrm>
            <a:off x="-70375" y="283831"/>
            <a:ext cx="3821848" cy="1954198"/>
          </a:xfrm>
          <a:prstGeom prst="ellipse">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2900" dirty="0"/>
              <a:t>Total Airline Flying Sentiment</a:t>
            </a:r>
          </a:p>
        </p:txBody>
      </p:sp>
      <p:grpSp>
        <p:nvGrpSpPr>
          <p:cNvPr id="185" name="Group 18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2172463"/>
            <a:ext cx="548639" cy="505095"/>
            <a:chOff x="3940602" y="308034"/>
            <a:chExt cx="2116791" cy="3428999"/>
          </a:xfrm>
          <a:solidFill>
            <a:schemeClr val="accent4"/>
          </a:solidFill>
        </p:grpSpPr>
        <p:sp>
          <p:nvSpPr>
            <p:cNvPr id="186" name="Rectangle 18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4" name="Rectangle 193">
            <a:extLst>
              <a:ext uri="{FF2B5EF4-FFF2-40B4-BE49-F238E27FC236}">
                <a16:creationId xmlns:a16="http://schemas.microsoft.com/office/drawing/2014/main" id="{E856C990-1500-4B50-B148-B7E1943FE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1583" y="201057"/>
            <a:ext cx="3359797" cy="211974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1584" y="2481346"/>
            <a:ext cx="3359797" cy="211974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Google Shape;182;p30"/>
          <p:cNvPicPr preferRelativeResize="0"/>
          <p:nvPr/>
        </p:nvPicPr>
        <p:blipFill>
          <a:blip r:embed="rId3"/>
          <a:stretch>
            <a:fillRect/>
          </a:stretch>
        </p:blipFill>
        <p:spPr>
          <a:xfrm>
            <a:off x="347763" y="3019127"/>
            <a:ext cx="2985573" cy="651109"/>
          </a:xfrm>
          <a:prstGeom prst="rect">
            <a:avLst/>
          </a:prstGeom>
        </p:spPr>
      </p:pic>
      <p:sp>
        <p:nvSpPr>
          <p:cNvPr id="198" name="Rectangle 19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12564" y="4765398"/>
            <a:ext cx="3358815" cy="351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Google Shape;181;p30"/>
          <p:cNvPicPr preferRelativeResize="0"/>
          <p:nvPr/>
        </p:nvPicPr>
        <p:blipFill>
          <a:blip r:embed="rId4"/>
          <a:stretch>
            <a:fillRect/>
          </a:stretch>
        </p:blipFill>
        <p:spPr>
          <a:xfrm>
            <a:off x="3491763" y="476190"/>
            <a:ext cx="5652236" cy="42568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6"/>
        <p:cNvGrpSpPr/>
        <p:nvPr/>
      </p:nvGrpSpPr>
      <p:grpSpPr>
        <a:xfrm>
          <a:off x="0" y="0"/>
          <a:ext cx="0" cy="0"/>
          <a:chOff x="0" y="0"/>
          <a:chExt cx="0" cy="0"/>
        </a:xfrm>
      </p:grpSpPr>
      <p:sp useBgFill="1">
        <p:nvSpPr>
          <p:cNvPr id="195" name="Rectangle 194">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7" name="Group 196">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755331" y="1999637"/>
            <a:ext cx="4395038" cy="395784"/>
            <a:chOff x="6081624" y="1998368"/>
            <a:chExt cx="5613457" cy="782175"/>
          </a:xfrm>
          <a:solidFill>
            <a:schemeClr val="accent4"/>
          </a:solidFill>
        </p:grpSpPr>
        <p:sp>
          <p:nvSpPr>
            <p:cNvPr id="198" name="Rectangle 197">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388422"/>
            <a:ext cx="8333796" cy="439347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Google Shape;187;p31"/>
          <p:cNvSpPr txBox="1">
            <a:spLocks noGrp="1"/>
          </p:cNvSpPr>
          <p:nvPr>
            <p:ph type="title"/>
          </p:nvPr>
        </p:nvSpPr>
        <p:spPr>
          <a:xfrm>
            <a:off x="792768" y="691983"/>
            <a:ext cx="3780214" cy="877188"/>
          </a:xfrm>
          <a:prstGeom prst="rect">
            <a:avLst/>
          </a:prstGeom>
        </p:spPr>
        <p:txBody>
          <a:bodyPr spcFirstLastPara="1" vert="horz" lIns="91440" tIns="45720" rIns="91440" bIns="45720" rtlCol="0" anchor="b" anchorCtr="0">
            <a:normAutofit fontScale="90000"/>
          </a:bodyPr>
          <a:lstStyle/>
          <a:p>
            <a:pPr marL="0" lvl="0" indent="0" defTabSz="914400">
              <a:spcBef>
                <a:spcPct val="0"/>
              </a:spcBef>
              <a:spcAft>
                <a:spcPts val="0"/>
              </a:spcAft>
            </a:pPr>
            <a:r>
              <a:rPr lang="en-US" sz="3000" dirty="0"/>
              <a:t>Flying Sentiment by Gender</a:t>
            </a:r>
          </a:p>
        </p:txBody>
      </p:sp>
      <p:sp>
        <p:nvSpPr>
          <p:cNvPr id="203" name="Rectangle 202">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1785" y="1697523"/>
            <a:ext cx="3703320" cy="205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Google Shape;189;p31"/>
          <p:cNvPicPr preferRelativeResize="0"/>
          <p:nvPr/>
        </p:nvPicPr>
        <p:blipFill>
          <a:blip r:embed="rId3"/>
          <a:stretch>
            <a:fillRect/>
          </a:stretch>
        </p:blipFill>
        <p:spPr>
          <a:xfrm>
            <a:off x="3796701" y="753704"/>
            <a:ext cx="5161851" cy="3716998"/>
          </a:xfrm>
          <a:prstGeom prst="rect">
            <a:avLst/>
          </a:prstGeom>
          <a:noFill/>
        </p:spPr>
      </p:pic>
      <p:pic>
        <p:nvPicPr>
          <p:cNvPr id="190" name="Google Shape;190;p31"/>
          <p:cNvPicPr preferRelativeResize="0"/>
          <p:nvPr/>
        </p:nvPicPr>
        <p:blipFill>
          <a:blip r:embed="rId4"/>
          <a:stretch>
            <a:fillRect/>
          </a:stretch>
        </p:blipFill>
        <p:spPr>
          <a:xfrm>
            <a:off x="640975" y="2103383"/>
            <a:ext cx="2708777" cy="599822"/>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4"/>
        <p:cNvGrpSpPr/>
        <p:nvPr/>
      </p:nvGrpSpPr>
      <p:grpSpPr>
        <a:xfrm>
          <a:off x="0" y="0"/>
          <a:ext cx="0" cy="0"/>
          <a:chOff x="0" y="0"/>
          <a:chExt cx="0" cy="0"/>
        </a:xfrm>
      </p:grpSpPr>
      <p:sp useBgFill="1">
        <p:nvSpPr>
          <p:cNvPr id="203" name="Rectangle 202">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755331" y="1999637"/>
            <a:ext cx="4395038" cy="395784"/>
            <a:chOff x="6081624" y="1998368"/>
            <a:chExt cx="5613457" cy="782175"/>
          </a:xfrm>
          <a:solidFill>
            <a:schemeClr val="accent4"/>
          </a:solidFill>
        </p:grpSpPr>
        <p:sp>
          <p:nvSpPr>
            <p:cNvPr id="206" name="Rectangle 205">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 name="Rectangle 208">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388422"/>
            <a:ext cx="8333796" cy="439347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32"/>
          <p:cNvSpPr txBox="1">
            <a:spLocks noGrp="1"/>
          </p:cNvSpPr>
          <p:nvPr>
            <p:ph type="title"/>
          </p:nvPr>
        </p:nvSpPr>
        <p:spPr>
          <a:xfrm>
            <a:off x="792768" y="691983"/>
            <a:ext cx="3290857" cy="877188"/>
          </a:xfrm>
          <a:prstGeom prst="rect">
            <a:avLst/>
          </a:prstGeom>
        </p:spPr>
        <p:txBody>
          <a:bodyPr spcFirstLastPara="1" vert="horz" lIns="91440" tIns="45720" rIns="91440" bIns="45720" rtlCol="0" anchor="b" anchorCtr="0">
            <a:normAutofit fontScale="90000"/>
          </a:bodyPr>
          <a:lstStyle/>
          <a:p>
            <a:pPr marL="0" lvl="0" indent="0" defTabSz="914400">
              <a:spcBef>
                <a:spcPct val="0"/>
              </a:spcBef>
              <a:spcAft>
                <a:spcPts val="0"/>
              </a:spcAft>
            </a:pPr>
            <a:r>
              <a:rPr lang="en-US" sz="3000" dirty="0"/>
              <a:t>Flight Class Sentiment</a:t>
            </a:r>
          </a:p>
        </p:txBody>
      </p:sp>
      <p:sp>
        <p:nvSpPr>
          <p:cNvPr id="211" name="Rectangle 21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1785" y="1697523"/>
            <a:ext cx="3703320" cy="205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7" name="Google Shape;197;p32"/>
          <p:cNvPicPr preferRelativeResize="0"/>
          <p:nvPr/>
        </p:nvPicPr>
        <p:blipFill>
          <a:blip r:embed="rId3"/>
          <a:stretch>
            <a:fillRect/>
          </a:stretch>
        </p:blipFill>
        <p:spPr>
          <a:xfrm>
            <a:off x="4060459" y="734740"/>
            <a:ext cx="4648895" cy="3541001"/>
          </a:xfrm>
          <a:prstGeom prst="rect">
            <a:avLst/>
          </a:prstGeom>
          <a:noFill/>
        </p:spPr>
      </p:pic>
      <p:pic>
        <p:nvPicPr>
          <p:cNvPr id="198" name="Google Shape;198;p32"/>
          <p:cNvPicPr preferRelativeResize="0"/>
          <p:nvPr/>
        </p:nvPicPr>
        <p:blipFill>
          <a:blip r:embed="rId4"/>
          <a:stretch>
            <a:fillRect/>
          </a:stretch>
        </p:blipFill>
        <p:spPr>
          <a:xfrm>
            <a:off x="791785" y="1874779"/>
            <a:ext cx="3291840" cy="717901"/>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60;p14"/>
          <p:cNvSpPr txBox="1">
            <a:spLocks noGrp="1"/>
          </p:cNvSpPr>
          <p:nvPr>
            <p:ph type="title"/>
          </p:nvPr>
        </p:nvSpPr>
        <p:spPr>
          <a:xfrm>
            <a:off x="429369" y="178904"/>
            <a:ext cx="8263890" cy="107581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100"/>
              <a:t>Introduction</a:t>
            </a:r>
          </a:p>
        </p:txBody>
      </p:sp>
      <p:sp>
        <p:nvSpPr>
          <p:cNvPr id="6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261158"/>
            <a:ext cx="8229600" cy="13716"/>
          </a:xfrm>
          <a:custGeom>
            <a:avLst/>
            <a:gdLst>
              <a:gd name="connsiteX0" fmla="*/ 0 w 8229600"/>
              <a:gd name="connsiteY0" fmla="*/ 0 h 13716"/>
              <a:gd name="connsiteX1" fmla="*/ 521208 w 8229600"/>
              <a:gd name="connsiteY1" fmla="*/ 0 h 13716"/>
              <a:gd name="connsiteX2" fmla="*/ 1371600 w 8229600"/>
              <a:gd name="connsiteY2" fmla="*/ 0 h 13716"/>
              <a:gd name="connsiteX3" fmla="*/ 2221992 w 8229600"/>
              <a:gd name="connsiteY3" fmla="*/ 0 h 13716"/>
              <a:gd name="connsiteX4" fmla="*/ 3072384 w 8229600"/>
              <a:gd name="connsiteY4" fmla="*/ 0 h 13716"/>
              <a:gd name="connsiteX5" fmla="*/ 3511296 w 8229600"/>
              <a:gd name="connsiteY5" fmla="*/ 0 h 13716"/>
              <a:gd name="connsiteX6" fmla="*/ 4114800 w 8229600"/>
              <a:gd name="connsiteY6" fmla="*/ 0 h 13716"/>
              <a:gd name="connsiteX7" fmla="*/ 4553712 w 8229600"/>
              <a:gd name="connsiteY7" fmla="*/ 0 h 13716"/>
              <a:gd name="connsiteX8" fmla="*/ 5239512 w 8229600"/>
              <a:gd name="connsiteY8" fmla="*/ 0 h 13716"/>
              <a:gd name="connsiteX9" fmla="*/ 5843016 w 8229600"/>
              <a:gd name="connsiteY9" fmla="*/ 0 h 13716"/>
              <a:gd name="connsiteX10" fmla="*/ 6611112 w 8229600"/>
              <a:gd name="connsiteY10" fmla="*/ 0 h 13716"/>
              <a:gd name="connsiteX11" fmla="*/ 7461504 w 8229600"/>
              <a:gd name="connsiteY11" fmla="*/ 0 h 13716"/>
              <a:gd name="connsiteX12" fmla="*/ 8229600 w 8229600"/>
              <a:gd name="connsiteY12" fmla="*/ 0 h 13716"/>
              <a:gd name="connsiteX13" fmla="*/ 8229600 w 8229600"/>
              <a:gd name="connsiteY13" fmla="*/ 13716 h 13716"/>
              <a:gd name="connsiteX14" fmla="*/ 7461504 w 8229600"/>
              <a:gd name="connsiteY14" fmla="*/ 13716 h 13716"/>
              <a:gd name="connsiteX15" fmla="*/ 6940296 w 8229600"/>
              <a:gd name="connsiteY15" fmla="*/ 13716 h 13716"/>
              <a:gd name="connsiteX16" fmla="*/ 6419088 w 8229600"/>
              <a:gd name="connsiteY16" fmla="*/ 13716 h 13716"/>
              <a:gd name="connsiteX17" fmla="*/ 5650992 w 8229600"/>
              <a:gd name="connsiteY17" fmla="*/ 13716 h 13716"/>
              <a:gd name="connsiteX18" fmla="*/ 5129784 w 8229600"/>
              <a:gd name="connsiteY18" fmla="*/ 13716 h 13716"/>
              <a:gd name="connsiteX19" fmla="*/ 4690872 w 8229600"/>
              <a:gd name="connsiteY19" fmla="*/ 13716 h 13716"/>
              <a:gd name="connsiteX20" fmla="*/ 4087368 w 8229600"/>
              <a:gd name="connsiteY20" fmla="*/ 13716 h 13716"/>
              <a:gd name="connsiteX21" fmla="*/ 3401568 w 8229600"/>
              <a:gd name="connsiteY21" fmla="*/ 13716 h 13716"/>
              <a:gd name="connsiteX22" fmla="*/ 2798064 w 8229600"/>
              <a:gd name="connsiteY22" fmla="*/ 13716 h 13716"/>
              <a:gd name="connsiteX23" fmla="*/ 2276856 w 8229600"/>
              <a:gd name="connsiteY23" fmla="*/ 13716 h 13716"/>
              <a:gd name="connsiteX24" fmla="*/ 1426464 w 8229600"/>
              <a:gd name="connsiteY24" fmla="*/ 13716 h 13716"/>
              <a:gd name="connsiteX25" fmla="*/ 740664 w 8229600"/>
              <a:gd name="connsiteY25" fmla="*/ 13716 h 13716"/>
              <a:gd name="connsiteX26" fmla="*/ 0 w 8229600"/>
              <a:gd name="connsiteY26" fmla="*/ 13716 h 13716"/>
              <a:gd name="connsiteX27" fmla="*/ 0 w 8229600"/>
              <a:gd name="connsiteY27" fmla="*/ 0 h 13716"/>
              <a:gd name="connsiteX0" fmla="*/ 0 w 8229600"/>
              <a:gd name="connsiteY0" fmla="*/ 0 h 13716"/>
              <a:gd name="connsiteX1" fmla="*/ 521208 w 8229600"/>
              <a:gd name="connsiteY1" fmla="*/ 0 h 13716"/>
              <a:gd name="connsiteX2" fmla="*/ 960120 w 8229600"/>
              <a:gd name="connsiteY2" fmla="*/ 0 h 13716"/>
              <a:gd name="connsiteX3" fmla="*/ 1481328 w 8229600"/>
              <a:gd name="connsiteY3" fmla="*/ 0 h 13716"/>
              <a:gd name="connsiteX4" fmla="*/ 2167128 w 8229600"/>
              <a:gd name="connsiteY4" fmla="*/ 0 h 13716"/>
              <a:gd name="connsiteX5" fmla="*/ 2935224 w 8229600"/>
              <a:gd name="connsiteY5" fmla="*/ 0 h 13716"/>
              <a:gd name="connsiteX6" fmla="*/ 3785616 w 8229600"/>
              <a:gd name="connsiteY6" fmla="*/ 0 h 13716"/>
              <a:gd name="connsiteX7" fmla="*/ 4636008 w 8229600"/>
              <a:gd name="connsiteY7" fmla="*/ 0 h 13716"/>
              <a:gd name="connsiteX8" fmla="*/ 5239512 w 8229600"/>
              <a:gd name="connsiteY8" fmla="*/ 0 h 13716"/>
              <a:gd name="connsiteX9" fmla="*/ 6007608 w 8229600"/>
              <a:gd name="connsiteY9" fmla="*/ 0 h 13716"/>
              <a:gd name="connsiteX10" fmla="*/ 6693408 w 8229600"/>
              <a:gd name="connsiteY10" fmla="*/ 0 h 13716"/>
              <a:gd name="connsiteX11" fmla="*/ 7296912 w 8229600"/>
              <a:gd name="connsiteY11" fmla="*/ 0 h 13716"/>
              <a:gd name="connsiteX12" fmla="*/ 8229600 w 8229600"/>
              <a:gd name="connsiteY12" fmla="*/ 0 h 13716"/>
              <a:gd name="connsiteX13" fmla="*/ 8229600 w 8229600"/>
              <a:gd name="connsiteY13" fmla="*/ 13716 h 13716"/>
              <a:gd name="connsiteX14" fmla="*/ 7626096 w 8229600"/>
              <a:gd name="connsiteY14" fmla="*/ 13716 h 13716"/>
              <a:gd name="connsiteX15" fmla="*/ 7022592 w 8229600"/>
              <a:gd name="connsiteY15" fmla="*/ 13716 h 13716"/>
              <a:gd name="connsiteX16" fmla="*/ 6172200 w 8229600"/>
              <a:gd name="connsiteY16" fmla="*/ 13716 h 13716"/>
              <a:gd name="connsiteX17" fmla="*/ 5650992 w 8229600"/>
              <a:gd name="connsiteY17" fmla="*/ 13716 h 13716"/>
              <a:gd name="connsiteX18" fmla="*/ 4882896 w 8229600"/>
              <a:gd name="connsiteY18" fmla="*/ 13716 h 13716"/>
              <a:gd name="connsiteX19" fmla="*/ 4443984 w 8229600"/>
              <a:gd name="connsiteY19" fmla="*/ 13716 h 13716"/>
              <a:gd name="connsiteX20" fmla="*/ 3758184 w 8229600"/>
              <a:gd name="connsiteY20" fmla="*/ 13716 h 13716"/>
              <a:gd name="connsiteX21" fmla="*/ 3236976 w 8229600"/>
              <a:gd name="connsiteY21" fmla="*/ 13716 h 13716"/>
              <a:gd name="connsiteX22" fmla="*/ 2386584 w 8229600"/>
              <a:gd name="connsiteY22" fmla="*/ 13716 h 13716"/>
              <a:gd name="connsiteX23" fmla="*/ 1947672 w 8229600"/>
              <a:gd name="connsiteY23" fmla="*/ 13716 h 13716"/>
              <a:gd name="connsiteX24" fmla="*/ 1261872 w 8229600"/>
              <a:gd name="connsiteY24" fmla="*/ 13716 h 13716"/>
              <a:gd name="connsiteX25" fmla="*/ 822960 w 8229600"/>
              <a:gd name="connsiteY25" fmla="*/ 13716 h 13716"/>
              <a:gd name="connsiteX26" fmla="*/ 0 w 8229600"/>
              <a:gd name="connsiteY26" fmla="*/ 13716 h 13716"/>
              <a:gd name="connsiteX27" fmla="*/ 0 w 8229600"/>
              <a:gd name="connsiteY27"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3716"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997" y="6635"/>
                  <a:pt x="8229550" y="9822"/>
                  <a:pt x="8229600" y="13716"/>
                </a:cubicBezTo>
                <a:cubicBezTo>
                  <a:pt x="7945777" y="15373"/>
                  <a:pt x="7812308" y="-13083"/>
                  <a:pt x="7461504" y="13716"/>
                </a:cubicBezTo>
                <a:cubicBezTo>
                  <a:pt x="7129391" y="48613"/>
                  <a:pt x="7087333" y="37334"/>
                  <a:pt x="6940296" y="13716"/>
                </a:cubicBezTo>
                <a:cubicBezTo>
                  <a:pt x="6810862" y="-27592"/>
                  <a:pt x="6701312" y="14789"/>
                  <a:pt x="6419088" y="13716"/>
                </a:cubicBezTo>
                <a:cubicBezTo>
                  <a:pt x="6152777" y="14283"/>
                  <a:pt x="5868611" y="44230"/>
                  <a:pt x="5650992" y="13716"/>
                </a:cubicBezTo>
                <a:cubicBezTo>
                  <a:pt x="5439747" y="10678"/>
                  <a:pt x="5334901" y="-5616"/>
                  <a:pt x="5129784" y="13716"/>
                </a:cubicBezTo>
                <a:cubicBezTo>
                  <a:pt x="4955906" y="35886"/>
                  <a:pt x="4793216" y="29316"/>
                  <a:pt x="4690872" y="13716"/>
                </a:cubicBezTo>
                <a:cubicBezTo>
                  <a:pt x="4552374" y="26515"/>
                  <a:pt x="4318742" y="1676"/>
                  <a:pt x="4087368" y="13716"/>
                </a:cubicBezTo>
                <a:cubicBezTo>
                  <a:pt x="3849418" y="28053"/>
                  <a:pt x="3751577" y="25116"/>
                  <a:pt x="3401568" y="13716"/>
                </a:cubicBezTo>
                <a:cubicBezTo>
                  <a:pt x="3067953" y="15837"/>
                  <a:pt x="3012425" y="22307"/>
                  <a:pt x="2798064" y="13716"/>
                </a:cubicBezTo>
                <a:cubicBezTo>
                  <a:pt x="2565154" y="11948"/>
                  <a:pt x="2426719" y="-36366"/>
                  <a:pt x="2276856" y="13716"/>
                </a:cubicBezTo>
                <a:cubicBezTo>
                  <a:pt x="2090980" y="-190"/>
                  <a:pt x="1702030" y="-12752"/>
                  <a:pt x="1426464" y="13716"/>
                </a:cubicBezTo>
                <a:cubicBezTo>
                  <a:pt x="1104481" y="65071"/>
                  <a:pt x="985013" y="-12262"/>
                  <a:pt x="740664" y="13716"/>
                </a:cubicBezTo>
                <a:cubicBezTo>
                  <a:pt x="507391" y="37071"/>
                  <a:pt x="191740" y="-16226"/>
                  <a:pt x="0" y="13716"/>
                </a:cubicBezTo>
                <a:cubicBezTo>
                  <a:pt x="503" y="9208"/>
                  <a:pt x="165" y="5575"/>
                  <a:pt x="0" y="0"/>
                </a:cubicBezTo>
                <a:close/>
              </a:path>
              <a:path w="8229600" h="13716"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29236" y="7266"/>
                  <a:pt x="8229919" y="9308"/>
                  <a:pt x="8229600" y="13716"/>
                </a:cubicBezTo>
                <a:cubicBezTo>
                  <a:pt x="8094333" y="-9824"/>
                  <a:pt x="7850928" y="32876"/>
                  <a:pt x="7626096" y="13716"/>
                </a:cubicBezTo>
                <a:cubicBezTo>
                  <a:pt x="7448378" y="-5141"/>
                  <a:pt x="7315174" y="-6416"/>
                  <a:pt x="7022592" y="13716"/>
                </a:cubicBezTo>
                <a:cubicBezTo>
                  <a:pt x="6686163" y="45927"/>
                  <a:pt x="6352629" y="18938"/>
                  <a:pt x="6172200" y="13716"/>
                </a:cubicBezTo>
                <a:cubicBezTo>
                  <a:pt x="6015590" y="37773"/>
                  <a:pt x="5770309" y="16706"/>
                  <a:pt x="5650992" y="13716"/>
                </a:cubicBezTo>
                <a:cubicBezTo>
                  <a:pt x="5483975" y="7520"/>
                  <a:pt x="5165324" y="64376"/>
                  <a:pt x="4882896" y="13716"/>
                </a:cubicBezTo>
                <a:cubicBezTo>
                  <a:pt x="4568934" y="2481"/>
                  <a:pt x="4556334" y="23104"/>
                  <a:pt x="4443984" y="13716"/>
                </a:cubicBezTo>
                <a:cubicBezTo>
                  <a:pt x="4320775" y="6004"/>
                  <a:pt x="4034988" y="-8062"/>
                  <a:pt x="3758184" y="13716"/>
                </a:cubicBezTo>
                <a:cubicBezTo>
                  <a:pt x="3445155" y="-5570"/>
                  <a:pt x="3367892" y="9252"/>
                  <a:pt x="3236976" y="13716"/>
                </a:cubicBezTo>
                <a:cubicBezTo>
                  <a:pt x="3093796" y="21836"/>
                  <a:pt x="2635824" y="19560"/>
                  <a:pt x="2386584" y="13716"/>
                </a:cubicBezTo>
                <a:cubicBezTo>
                  <a:pt x="2139815" y="-7869"/>
                  <a:pt x="2105958" y="21373"/>
                  <a:pt x="1947672" y="13716"/>
                </a:cubicBezTo>
                <a:cubicBezTo>
                  <a:pt x="1801011" y="-24483"/>
                  <a:pt x="1533636" y="10074"/>
                  <a:pt x="1261872" y="13716"/>
                </a:cubicBezTo>
                <a:cubicBezTo>
                  <a:pt x="989528" y="27655"/>
                  <a:pt x="1025848" y="10113"/>
                  <a:pt x="822960" y="13716"/>
                </a:cubicBezTo>
                <a:cubicBezTo>
                  <a:pt x="653456" y="16384"/>
                  <a:pt x="304027" y="3429"/>
                  <a:pt x="0" y="13716"/>
                </a:cubicBezTo>
                <a:cubicBezTo>
                  <a:pt x="326" y="10292"/>
                  <a:pt x="-17" y="5199"/>
                  <a:pt x="0" y="0"/>
                </a:cubicBezTo>
                <a:close/>
              </a:path>
              <a:path w="8229600" h="13716"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815" y="6665"/>
                  <a:pt x="8229309" y="10133"/>
                  <a:pt x="8229600" y="13716"/>
                </a:cubicBezTo>
                <a:cubicBezTo>
                  <a:pt x="7944174" y="-33676"/>
                  <a:pt x="7795646" y="-38977"/>
                  <a:pt x="7461504" y="13716"/>
                </a:cubicBezTo>
                <a:cubicBezTo>
                  <a:pt x="7129776" y="46515"/>
                  <a:pt x="7082769" y="26874"/>
                  <a:pt x="6940296" y="13716"/>
                </a:cubicBezTo>
                <a:cubicBezTo>
                  <a:pt x="6799665" y="-20447"/>
                  <a:pt x="6652769" y="27211"/>
                  <a:pt x="6419088" y="13716"/>
                </a:cubicBezTo>
                <a:cubicBezTo>
                  <a:pt x="6143970" y="47703"/>
                  <a:pt x="5863165" y="-21103"/>
                  <a:pt x="5650992" y="13716"/>
                </a:cubicBezTo>
                <a:cubicBezTo>
                  <a:pt x="5419172" y="36034"/>
                  <a:pt x="5309448" y="-4977"/>
                  <a:pt x="5129784" y="13716"/>
                </a:cubicBezTo>
                <a:cubicBezTo>
                  <a:pt x="4947928" y="21451"/>
                  <a:pt x="4795021" y="1288"/>
                  <a:pt x="4690872" y="13716"/>
                </a:cubicBezTo>
                <a:cubicBezTo>
                  <a:pt x="4564358" y="-14151"/>
                  <a:pt x="4295485" y="-29852"/>
                  <a:pt x="4087368" y="13716"/>
                </a:cubicBezTo>
                <a:cubicBezTo>
                  <a:pt x="3871704" y="35834"/>
                  <a:pt x="3732927" y="-15470"/>
                  <a:pt x="3401568" y="13716"/>
                </a:cubicBezTo>
                <a:cubicBezTo>
                  <a:pt x="3075889" y="15088"/>
                  <a:pt x="3025898" y="39828"/>
                  <a:pt x="2798064" y="13716"/>
                </a:cubicBezTo>
                <a:cubicBezTo>
                  <a:pt x="2581856" y="-25441"/>
                  <a:pt x="2428311" y="-9472"/>
                  <a:pt x="2276856" y="13716"/>
                </a:cubicBezTo>
                <a:cubicBezTo>
                  <a:pt x="2098246" y="48711"/>
                  <a:pt x="1737531" y="51387"/>
                  <a:pt x="1426464" y="13716"/>
                </a:cubicBezTo>
                <a:cubicBezTo>
                  <a:pt x="1104708" y="21917"/>
                  <a:pt x="1006595" y="11356"/>
                  <a:pt x="740664" y="13716"/>
                </a:cubicBezTo>
                <a:cubicBezTo>
                  <a:pt x="480378" y="28512"/>
                  <a:pt x="202592" y="-16929"/>
                  <a:pt x="0" y="13716"/>
                </a:cubicBezTo>
                <a:cubicBezTo>
                  <a:pt x="244" y="8978"/>
                  <a:pt x="436" y="6414"/>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3716"/>
                      <a:gd name="connsiteX1" fmla="*/ 521208 w 8229600"/>
                      <a:gd name="connsiteY1" fmla="*/ 0 h 13716"/>
                      <a:gd name="connsiteX2" fmla="*/ 1371600 w 8229600"/>
                      <a:gd name="connsiteY2" fmla="*/ 0 h 13716"/>
                      <a:gd name="connsiteX3" fmla="*/ 2221992 w 8229600"/>
                      <a:gd name="connsiteY3" fmla="*/ 0 h 13716"/>
                      <a:gd name="connsiteX4" fmla="*/ 3072384 w 8229600"/>
                      <a:gd name="connsiteY4" fmla="*/ 0 h 13716"/>
                      <a:gd name="connsiteX5" fmla="*/ 3511296 w 8229600"/>
                      <a:gd name="connsiteY5" fmla="*/ 0 h 13716"/>
                      <a:gd name="connsiteX6" fmla="*/ 4114800 w 8229600"/>
                      <a:gd name="connsiteY6" fmla="*/ 0 h 13716"/>
                      <a:gd name="connsiteX7" fmla="*/ 4553712 w 8229600"/>
                      <a:gd name="connsiteY7" fmla="*/ 0 h 13716"/>
                      <a:gd name="connsiteX8" fmla="*/ 5239512 w 8229600"/>
                      <a:gd name="connsiteY8" fmla="*/ 0 h 13716"/>
                      <a:gd name="connsiteX9" fmla="*/ 5843016 w 8229600"/>
                      <a:gd name="connsiteY9" fmla="*/ 0 h 13716"/>
                      <a:gd name="connsiteX10" fmla="*/ 6611112 w 8229600"/>
                      <a:gd name="connsiteY10" fmla="*/ 0 h 13716"/>
                      <a:gd name="connsiteX11" fmla="*/ 7461504 w 8229600"/>
                      <a:gd name="connsiteY11" fmla="*/ 0 h 13716"/>
                      <a:gd name="connsiteX12" fmla="*/ 8229600 w 8229600"/>
                      <a:gd name="connsiteY12" fmla="*/ 0 h 13716"/>
                      <a:gd name="connsiteX13" fmla="*/ 8229600 w 8229600"/>
                      <a:gd name="connsiteY13" fmla="*/ 13716 h 13716"/>
                      <a:gd name="connsiteX14" fmla="*/ 7461504 w 8229600"/>
                      <a:gd name="connsiteY14" fmla="*/ 13716 h 13716"/>
                      <a:gd name="connsiteX15" fmla="*/ 6940296 w 8229600"/>
                      <a:gd name="connsiteY15" fmla="*/ 13716 h 13716"/>
                      <a:gd name="connsiteX16" fmla="*/ 6419088 w 8229600"/>
                      <a:gd name="connsiteY16" fmla="*/ 13716 h 13716"/>
                      <a:gd name="connsiteX17" fmla="*/ 5650992 w 8229600"/>
                      <a:gd name="connsiteY17" fmla="*/ 13716 h 13716"/>
                      <a:gd name="connsiteX18" fmla="*/ 5129784 w 8229600"/>
                      <a:gd name="connsiteY18" fmla="*/ 13716 h 13716"/>
                      <a:gd name="connsiteX19" fmla="*/ 4690872 w 8229600"/>
                      <a:gd name="connsiteY19" fmla="*/ 13716 h 13716"/>
                      <a:gd name="connsiteX20" fmla="*/ 4087368 w 8229600"/>
                      <a:gd name="connsiteY20" fmla="*/ 13716 h 13716"/>
                      <a:gd name="connsiteX21" fmla="*/ 3401568 w 8229600"/>
                      <a:gd name="connsiteY21" fmla="*/ 13716 h 13716"/>
                      <a:gd name="connsiteX22" fmla="*/ 2798064 w 8229600"/>
                      <a:gd name="connsiteY22" fmla="*/ 13716 h 13716"/>
                      <a:gd name="connsiteX23" fmla="*/ 2276856 w 8229600"/>
                      <a:gd name="connsiteY23" fmla="*/ 13716 h 13716"/>
                      <a:gd name="connsiteX24" fmla="*/ 1426464 w 8229600"/>
                      <a:gd name="connsiteY24" fmla="*/ 13716 h 13716"/>
                      <a:gd name="connsiteX25" fmla="*/ 740664 w 8229600"/>
                      <a:gd name="connsiteY25" fmla="*/ 13716 h 13716"/>
                      <a:gd name="connsiteX26" fmla="*/ 0 w 8229600"/>
                      <a:gd name="connsiteY26" fmla="*/ 13716 h 13716"/>
                      <a:gd name="connsiteX27" fmla="*/ 0 w 8229600"/>
                      <a:gd name="connsiteY27"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3716"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9169" y="6566"/>
                          <a:pt x="8229218" y="9895"/>
                          <a:pt x="8229600" y="13716"/>
                        </a:cubicBezTo>
                        <a:cubicBezTo>
                          <a:pt x="7940706" y="-13865"/>
                          <a:pt x="7792584" y="-20581"/>
                          <a:pt x="7461504" y="13716"/>
                        </a:cubicBezTo>
                        <a:cubicBezTo>
                          <a:pt x="7130424" y="48013"/>
                          <a:pt x="7080072" y="39273"/>
                          <a:pt x="6940296" y="13716"/>
                        </a:cubicBezTo>
                        <a:cubicBezTo>
                          <a:pt x="6800520" y="-11841"/>
                          <a:pt x="6672872" y="22099"/>
                          <a:pt x="6419088" y="13716"/>
                        </a:cubicBezTo>
                        <a:cubicBezTo>
                          <a:pt x="6165304" y="5333"/>
                          <a:pt x="5869721" y="415"/>
                          <a:pt x="5650992" y="13716"/>
                        </a:cubicBezTo>
                        <a:cubicBezTo>
                          <a:pt x="5432263" y="27017"/>
                          <a:pt x="5308310" y="-1549"/>
                          <a:pt x="5129784" y="13716"/>
                        </a:cubicBezTo>
                        <a:cubicBezTo>
                          <a:pt x="4951258" y="28981"/>
                          <a:pt x="4799696" y="10785"/>
                          <a:pt x="4690872" y="13716"/>
                        </a:cubicBezTo>
                        <a:cubicBezTo>
                          <a:pt x="4582048" y="16647"/>
                          <a:pt x="4311124" y="-12408"/>
                          <a:pt x="4087368" y="13716"/>
                        </a:cubicBezTo>
                        <a:cubicBezTo>
                          <a:pt x="3863612" y="39840"/>
                          <a:pt x="3730288" y="8802"/>
                          <a:pt x="3401568" y="13716"/>
                        </a:cubicBezTo>
                        <a:cubicBezTo>
                          <a:pt x="3072848" y="18630"/>
                          <a:pt x="3020684" y="27853"/>
                          <a:pt x="2798064" y="13716"/>
                        </a:cubicBezTo>
                        <a:cubicBezTo>
                          <a:pt x="2575444" y="-421"/>
                          <a:pt x="2440915" y="-11924"/>
                          <a:pt x="2276856" y="13716"/>
                        </a:cubicBezTo>
                        <a:cubicBezTo>
                          <a:pt x="2112797" y="39356"/>
                          <a:pt x="1726502" y="-14132"/>
                          <a:pt x="1426464" y="13716"/>
                        </a:cubicBezTo>
                        <a:cubicBezTo>
                          <a:pt x="1126426" y="41564"/>
                          <a:pt x="992925" y="16444"/>
                          <a:pt x="740664" y="13716"/>
                        </a:cubicBezTo>
                        <a:cubicBezTo>
                          <a:pt x="488403" y="10988"/>
                          <a:pt x="195650" y="-20633"/>
                          <a:pt x="0" y="13716"/>
                        </a:cubicBezTo>
                        <a:cubicBezTo>
                          <a:pt x="120" y="8944"/>
                          <a:pt x="-32" y="6034"/>
                          <a:pt x="0" y="0"/>
                        </a:cubicBezTo>
                        <a:close/>
                      </a:path>
                      <a:path w="8229600" h="13716"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29365" y="6754"/>
                          <a:pt x="8229865" y="9234"/>
                          <a:pt x="8229600" y="13716"/>
                        </a:cubicBezTo>
                        <a:cubicBezTo>
                          <a:pt x="8075287" y="30482"/>
                          <a:pt x="7821366" y="17278"/>
                          <a:pt x="7626096" y="13716"/>
                        </a:cubicBezTo>
                        <a:cubicBezTo>
                          <a:pt x="7430826" y="10154"/>
                          <a:pt x="7320004" y="-14241"/>
                          <a:pt x="7022592" y="13716"/>
                        </a:cubicBezTo>
                        <a:cubicBezTo>
                          <a:pt x="6725180" y="41673"/>
                          <a:pt x="6348804" y="-18597"/>
                          <a:pt x="6172200" y="13716"/>
                        </a:cubicBezTo>
                        <a:cubicBezTo>
                          <a:pt x="5995596" y="46029"/>
                          <a:pt x="5788102" y="18318"/>
                          <a:pt x="5650992" y="13716"/>
                        </a:cubicBezTo>
                        <a:cubicBezTo>
                          <a:pt x="5513882" y="9114"/>
                          <a:pt x="5198399" y="24549"/>
                          <a:pt x="4882896" y="13716"/>
                        </a:cubicBezTo>
                        <a:cubicBezTo>
                          <a:pt x="4567393" y="2883"/>
                          <a:pt x="4557008" y="22393"/>
                          <a:pt x="4443984" y="13716"/>
                        </a:cubicBezTo>
                        <a:cubicBezTo>
                          <a:pt x="4330960" y="5039"/>
                          <a:pt x="4061674" y="24319"/>
                          <a:pt x="3758184" y="13716"/>
                        </a:cubicBezTo>
                        <a:cubicBezTo>
                          <a:pt x="3454694" y="3113"/>
                          <a:pt x="3380392" y="14547"/>
                          <a:pt x="3236976" y="13716"/>
                        </a:cubicBezTo>
                        <a:cubicBezTo>
                          <a:pt x="3093560" y="12885"/>
                          <a:pt x="2632116" y="33035"/>
                          <a:pt x="2386584" y="13716"/>
                        </a:cubicBezTo>
                        <a:cubicBezTo>
                          <a:pt x="2141052" y="-5603"/>
                          <a:pt x="2110884" y="24205"/>
                          <a:pt x="1947672" y="13716"/>
                        </a:cubicBezTo>
                        <a:cubicBezTo>
                          <a:pt x="1784460" y="3227"/>
                          <a:pt x="1535467" y="-4111"/>
                          <a:pt x="1261872" y="13716"/>
                        </a:cubicBezTo>
                        <a:cubicBezTo>
                          <a:pt x="988277" y="31543"/>
                          <a:pt x="1021096" y="5803"/>
                          <a:pt x="822960" y="13716"/>
                        </a:cubicBezTo>
                        <a:cubicBezTo>
                          <a:pt x="624824" y="21629"/>
                          <a:pt x="298309" y="-3289"/>
                          <a:pt x="0" y="13716"/>
                        </a:cubicBezTo>
                        <a:cubicBezTo>
                          <a:pt x="52" y="10594"/>
                          <a:pt x="386" y="5364"/>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Google Shape;61;p14"/>
          <p:cNvSpPr txBox="1">
            <a:spLocks noGrp="1"/>
          </p:cNvSpPr>
          <p:nvPr>
            <p:ph type="body" idx="1"/>
          </p:nvPr>
        </p:nvSpPr>
        <p:spPr>
          <a:xfrm>
            <a:off x="429369" y="1553487"/>
            <a:ext cx="5035164" cy="3089379"/>
          </a:xfrm>
          <a:prstGeom prst="rect">
            <a:avLst/>
          </a:prstGeom>
        </p:spPr>
        <p:txBody>
          <a:bodyPr spcFirstLastPara="1" vert="horz" lIns="91440" tIns="45720" rIns="91440" bIns="45720" rtlCol="0" anchor="t" anchorCtr="0">
            <a:normAutofit/>
          </a:bodyPr>
          <a:lstStyle/>
          <a:p>
            <a:pPr marL="457200" lvl="0" indent="-228600" defTabSz="914400">
              <a:spcBef>
                <a:spcPts val="0"/>
              </a:spcBef>
              <a:spcAft>
                <a:spcPts val="0"/>
              </a:spcAft>
              <a:buSzPts val="1800"/>
              <a:buFont typeface="Arial" panose="020B0604020202020204" pitchFamily="34" charset="0"/>
              <a:buChar char="•"/>
            </a:pPr>
            <a:r>
              <a:rPr lang="en-US" sz="1600"/>
              <a:t>The EDA course project is the culmination of the data analysis skills put into practice through the use of canva and dashboard. The goals are to address an issue, identify stakeholders involved, and provide action that could impact or lead to a business opportunity.</a:t>
            </a:r>
          </a:p>
          <a:p>
            <a:pPr marL="457200" lvl="0" indent="-228600" defTabSz="914400">
              <a:spcBef>
                <a:spcPts val="0"/>
              </a:spcBef>
              <a:spcAft>
                <a:spcPts val="0"/>
              </a:spcAft>
              <a:buSzPts val="1800"/>
              <a:buFont typeface="Arial" panose="020B0604020202020204" pitchFamily="34" charset="0"/>
              <a:buChar char="•"/>
            </a:pPr>
            <a:r>
              <a:rPr lang="en-US" sz="1600"/>
              <a:t>Practical skills of EDA include extracting useful information, visualizing patterns, provide informative analysis, and impacting decisions. It is an iterative process.</a:t>
            </a:r>
          </a:p>
          <a:p>
            <a:pPr marL="457200" lvl="0" indent="-228600" defTabSz="914400">
              <a:spcBef>
                <a:spcPts val="0"/>
              </a:spcBef>
              <a:spcAft>
                <a:spcPts val="0"/>
              </a:spcAft>
              <a:buSzPts val="1800"/>
              <a:buFont typeface="Arial" panose="020B0604020202020204" pitchFamily="34" charset="0"/>
              <a:buChar char="•"/>
            </a:pPr>
            <a:r>
              <a:rPr lang="en-US" sz="1600"/>
              <a:t>Data analysis on airline passengers regarding satisfaction and additional sentiment using variety of datasets.</a:t>
            </a:r>
          </a:p>
          <a:p>
            <a:pPr marL="457200" lvl="0" indent="-228600" defTabSz="914400">
              <a:spcBef>
                <a:spcPts val="1200"/>
              </a:spcBef>
              <a:spcAft>
                <a:spcPts val="1200"/>
              </a:spcAft>
              <a:buFont typeface="Arial" panose="020B0604020202020204" pitchFamily="34" charset="0"/>
              <a:buChar char="•"/>
            </a:pPr>
            <a:endParaRPr lang="en-US" sz="1600"/>
          </a:p>
        </p:txBody>
      </p:sp>
      <p:pic>
        <p:nvPicPr>
          <p:cNvPr id="62" name="Google Shape;62;p14"/>
          <p:cNvPicPr preferRelativeResize="0"/>
          <p:nvPr/>
        </p:nvPicPr>
        <p:blipFill rotWithShape="1">
          <a:blip r:embed="rId3"/>
          <a:srcRect l="14564" r="14345" b="2"/>
          <a:stretch/>
        </p:blipFill>
        <p:spPr>
          <a:xfrm>
            <a:off x="5756743" y="1570482"/>
            <a:ext cx="2955798" cy="3072384"/>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2"/>
        <p:cNvGrpSpPr/>
        <p:nvPr/>
      </p:nvGrpSpPr>
      <p:grpSpPr>
        <a:xfrm>
          <a:off x="0" y="0"/>
          <a:ext cx="0" cy="0"/>
          <a:chOff x="0" y="0"/>
          <a:chExt cx="0" cy="0"/>
        </a:xfrm>
      </p:grpSpPr>
      <p:sp useBgFill="1">
        <p:nvSpPr>
          <p:cNvPr id="211" name="Rectangle 210">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3" name="Group 21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755331" y="1999637"/>
            <a:ext cx="4395038" cy="395784"/>
            <a:chOff x="6081624" y="1998368"/>
            <a:chExt cx="5613457" cy="782175"/>
          </a:xfrm>
          <a:solidFill>
            <a:schemeClr val="accent4"/>
          </a:solidFill>
        </p:grpSpPr>
        <p:sp>
          <p:nvSpPr>
            <p:cNvPr id="214" name="Rectangle 213">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7" name="Rectangle 216">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388422"/>
            <a:ext cx="8333796" cy="439347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Google Shape;203;p33"/>
          <p:cNvSpPr txBox="1">
            <a:spLocks noGrp="1"/>
          </p:cNvSpPr>
          <p:nvPr>
            <p:ph type="title"/>
          </p:nvPr>
        </p:nvSpPr>
        <p:spPr>
          <a:xfrm>
            <a:off x="792768" y="691983"/>
            <a:ext cx="3404328" cy="877188"/>
          </a:xfrm>
          <a:prstGeom prst="rect">
            <a:avLst/>
          </a:prstGeom>
        </p:spPr>
        <p:txBody>
          <a:bodyPr spcFirstLastPara="1" vert="horz" lIns="91440" tIns="45720" rIns="91440" bIns="45720" rtlCol="0" anchor="b" anchorCtr="0">
            <a:normAutofit fontScale="90000"/>
          </a:bodyPr>
          <a:lstStyle/>
          <a:p>
            <a:pPr marL="0" lvl="0" indent="0" defTabSz="914400">
              <a:spcBef>
                <a:spcPct val="0"/>
              </a:spcBef>
              <a:spcAft>
                <a:spcPts val="0"/>
              </a:spcAft>
            </a:pPr>
            <a:r>
              <a:rPr lang="en-US" sz="3000" dirty="0"/>
              <a:t>Travel Purpose Sentiment</a:t>
            </a:r>
          </a:p>
        </p:txBody>
      </p:sp>
      <p:sp>
        <p:nvSpPr>
          <p:cNvPr id="219" name="Rectangle 21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1785" y="1697523"/>
            <a:ext cx="3703320" cy="205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 name="Google Shape;205;p33"/>
          <p:cNvPicPr preferRelativeResize="0"/>
          <p:nvPr/>
        </p:nvPicPr>
        <p:blipFill>
          <a:blip r:embed="rId3"/>
          <a:stretch>
            <a:fillRect/>
          </a:stretch>
        </p:blipFill>
        <p:spPr>
          <a:xfrm>
            <a:off x="4078276" y="812410"/>
            <a:ext cx="4786751" cy="3518201"/>
          </a:xfrm>
          <a:prstGeom prst="rect">
            <a:avLst/>
          </a:prstGeom>
          <a:noFill/>
        </p:spPr>
      </p:pic>
      <p:pic>
        <p:nvPicPr>
          <p:cNvPr id="206" name="Google Shape;206;p33"/>
          <p:cNvPicPr preferRelativeResize="0"/>
          <p:nvPr/>
        </p:nvPicPr>
        <p:blipFill>
          <a:blip r:embed="rId4"/>
          <a:stretch>
            <a:fillRect/>
          </a:stretch>
        </p:blipFill>
        <p:spPr>
          <a:xfrm>
            <a:off x="791785" y="1941289"/>
            <a:ext cx="2910934" cy="630461"/>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7"/>
        <p:cNvGrpSpPr/>
        <p:nvPr/>
      </p:nvGrpSpPr>
      <p:grpSpPr>
        <a:xfrm>
          <a:off x="0" y="0"/>
          <a:ext cx="0" cy="0"/>
          <a:chOff x="0" y="0"/>
          <a:chExt cx="0" cy="0"/>
        </a:xfrm>
      </p:grpSpPr>
      <p:grpSp>
        <p:nvGrpSpPr>
          <p:cNvPr id="225" name="Group 224">
            <a:extLst>
              <a:ext uri="{FF2B5EF4-FFF2-40B4-BE49-F238E27FC236}">
                <a16:creationId xmlns:a16="http://schemas.microsoft.com/office/drawing/2014/main" id="{D19F7815-3AA2-7679-26F4-A63338C8B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01" y="3632376"/>
            <a:ext cx="9147501" cy="1512045"/>
            <a:chOff x="-4668" y="4843169"/>
            <a:chExt cx="12196668" cy="2016059"/>
          </a:xfrm>
        </p:grpSpPr>
        <p:sp>
          <p:nvSpPr>
            <p:cNvPr id="226" name="Rectangle 225">
              <a:extLst>
                <a:ext uri="{FF2B5EF4-FFF2-40B4-BE49-F238E27FC236}">
                  <a16:creationId xmlns:a16="http://schemas.microsoft.com/office/drawing/2014/main" id="{656154CE-3587-5C44-2A6B-1FE49B302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668" y="4843169"/>
              <a:ext cx="12196668" cy="2015947"/>
            </a:xfrm>
            <a:prstGeom prst="rect">
              <a:avLst/>
            </a:prstGeom>
            <a:gradFill>
              <a:gsLst>
                <a:gs pos="0">
                  <a:schemeClr val="accent5"/>
                </a:gs>
                <a:gs pos="100000">
                  <a:schemeClr val="accent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3E7A46DB-98C4-E666-AEC5-DF8B5DD9E7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68" y="4844400"/>
              <a:ext cx="10565988" cy="2014828"/>
            </a:xfrm>
            <a:prstGeom prst="rect">
              <a:avLst/>
            </a:prstGeom>
            <a:gradFill flip="none" rotWithShape="1">
              <a:gsLst>
                <a:gs pos="3000">
                  <a:schemeClr val="accent2"/>
                </a:gs>
                <a:gs pos="40000">
                  <a:schemeClr val="accent2">
                    <a:alpha val="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89F8962A-028A-2EBA-FBCF-F9B033440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68" y="4843170"/>
              <a:ext cx="10309010" cy="2006799"/>
            </a:xfrm>
            <a:prstGeom prst="rect">
              <a:avLst/>
            </a:prstGeom>
            <a:gradFill>
              <a:gsLst>
                <a:gs pos="0">
                  <a:schemeClr val="accent5">
                    <a:alpha val="76000"/>
                  </a:schemeClr>
                </a:gs>
                <a:gs pos="67000">
                  <a:schemeClr val="accent2">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2F139663-D7C2-5898-E610-2183584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105876" y="4851203"/>
              <a:ext cx="8086124" cy="2006797"/>
            </a:xfrm>
            <a:prstGeom prst="rect">
              <a:avLst/>
            </a:prstGeom>
            <a:gradFill flip="none" rotWithShape="1">
              <a:gsLst>
                <a:gs pos="0">
                  <a:schemeClr val="accent5">
                    <a:lumMod val="50000"/>
                    <a:alpha val="36000"/>
                  </a:schemeClr>
                </a:gs>
                <a:gs pos="45000">
                  <a:schemeClr val="accent5">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8" name="Google Shape;218;p35"/>
          <p:cNvSpPr txBox="1">
            <a:spLocks noGrp="1"/>
          </p:cNvSpPr>
          <p:nvPr>
            <p:ph type="title"/>
          </p:nvPr>
        </p:nvSpPr>
        <p:spPr>
          <a:xfrm>
            <a:off x="1208722" y="3875563"/>
            <a:ext cx="6712268" cy="526698"/>
          </a:xfrm>
          <a:prstGeom prst="rect">
            <a:avLst/>
          </a:prstGeom>
        </p:spPr>
        <p:txBody>
          <a:bodyPr spcFirstLastPara="1" vert="horz" lIns="91440" tIns="45720" rIns="91440" bIns="45720" rtlCol="0" anchor="b" anchorCtr="0">
            <a:normAutofit/>
          </a:bodyPr>
          <a:lstStyle/>
          <a:p>
            <a:pPr marL="0" lvl="0" indent="0" algn="ctr" defTabSz="914400">
              <a:spcBef>
                <a:spcPct val="0"/>
              </a:spcBef>
              <a:spcAft>
                <a:spcPts val="0"/>
              </a:spcAft>
            </a:pPr>
            <a:r>
              <a:rPr lang="en-US" sz="2700" kern="1200">
                <a:solidFill>
                  <a:srgbClr val="FFFFFF"/>
                </a:solidFill>
                <a:latin typeface="+mj-lt"/>
                <a:ea typeface="+mj-ea"/>
                <a:cs typeface="+mj-cs"/>
              </a:rPr>
              <a:t>Age by Customer Type</a:t>
            </a:r>
          </a:p>
        </p:txBody>
      </p:sp>
      <p:pic>
        <p:nvPicPr>
          <p:cNvPr id="220" name="Google Shape;220;p35"/>
          <p:cNvPicPr preferRelativeResize="0"/>
          <p:nvPr/>
        </p:nvPicPr>
        <p:blipFill>
          <a:blip r:embed="rId3"/>
          <a:stretch>
            <a:fillRect/>
          </a:stretch>
        </p:blipFill>
        <p:spPr>
          <a:xfrm>
            <a:off x="1863176" y="116926"/>
            <a:ext cx="5403360" cy="3402895"/>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grpSp>
        <p:nvGrpSpPr>
          <p:cNvPr id="232" name="Group 231">
            <a:extLst>
              <a:ext uri="{FF2B5EF4-FFF2-40B4-BE49-F238E27FC236}">
                <a16:creationId xmlns:a16="http://schemas.microsoft.com/office/drawing/2014/main" id="{D19F7815-3AA2-7679-26F4-A63338C8B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01" y="3632376"/>
            <a:ext cx="9147501" cy="1512045"/>
            <a:chOff x="-4668" y="4843169"/>
            <a:chExt cx="12196668" cy="2016059"/>
          </a:xfrm>
        </p:grpSpPr>
        <p:sp>
          <p:nvSpPr>
            <p:cNvPr id="233" name="Rectangle 232">
              <a:extLst>
                <a:ext uri="{FF2B5EF4-FFF2-40B4-BE49-F238E27FC236}">
                  <a16:creationId xmlns:a16="http://schemas.microsoft.com/office/drawing/2014/main" id="{656154CE-3587-5C44-2A6B-1FE49B302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668" y="4843169"/>
              <a:ext cx="12196668" cy="2015947"/>
            </a:xfrm>
            <a:prstGeom prst="rect">
              <a:avLst/>
            </a:prstGeom>
            <a:gradFill>
              <a:gsLst>
                <a:gs pos="0">
                  <a:schemeClr val="accent5"/>
                </a:gs>
                <a:gs pos="100000">
                  <a:schemeClr val="accent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3E7A46DB-98C4-E666-AEC5-DF8B5DD9E7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68" y="4844400"/>
              <a:ext cx="10565988" cy="2014828"/>
            </a:xfrm>
            <a:prstGeom prst="rect">
              <a:avLst/>
            </a:prstGeom>
            <a:gradFill flip="none" rotWithShape="1">
              <a:gsLst>
                <a:gs pos="3000">
                  <a:schemeClr val="accent2"/>
                </a:gs>
                <a:gs pos="40000">
                  <a:schemeClr val="accent2">
                    <a:alpha val="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89F8962A-028A-2EBA-FBCF-F9B033440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68" y="4843170"/>
              <a:ext cx="10309010" cy="2006799"/>
            </a:xfrm>
            <a:prstGeom prst="rect">
              <a:avLst/>
            </a:prstGeom>
            <a:gradFill>
              <a:gsLst>
                <a:gs pos="0">
                  <a:schemeClr val="accent5">
                    <a:alpha val="76000"/>
                  </a:schemeClr>
                </a:gs>
                <a:gs pos="67000">
                  <a:schemeClr val="accent2">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2F139663-D7C2-5898-E610-2183584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105876" y="4851203"/>
              <a:ext cx="8086124" cy="2006797"/>
            </a:xfrm>
            <a:prstGeom prst="rect">
              <a:avLst/>
            </a:prstGeom>
            <a:gradFill flip="none" rotWithShape="1">
              <a:gsLst>
                <a:gs pos="0">
                  <a:schemeClr val="accent5">
                    <a:lumMod val="50000"/>
                    <a:alpha val="36000"/>
                  </a:schemeClr>
                </a:gs>
                <a:gs pos="45000">
                  <a:schemeClr val="accent5">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5" name="Google Shape;225;p36"/>
          <p:cNvSpPr txBox="1">
            <a:spLocks noGrp="1"/>
          </p:cNvSpPr>
          <p:nvPr>
            <p:ph type="title"/>
          </p:nvPr>
        </p:nvSpPr>
        <p:spPr>
          <a:xfrm>
            <a:off x="1208722" y="3875563"/>
            <a:ext cx="6712268" cy="526698"/>
          </a:xfrm>
          <a:prstGeom prst="rect">
            <a:avLst/>
          </a:prstGeom>
        </p:spPr>
        <p:txBody>
          <a:bodyPr spcFirstLastPara="1" vert="horz" lIns="91440" tIns="45720" rIns="91440" bIns="45720" rtlCol="0" anchor="b" anchorCtr="0">
            <a:normAutofit/>
          </a:bodyPr>
          <a:lstStyle/>
          <a:p>
            <a:pPr marL="0" lvl="0" indent="0" algn="ctr" defTabSz="914400">
              <a:spcBef>
                <a:spcPct val="0"/>
              </a:spcBef>
              <a:spcAft>
                <a:spcPts val="0"/>
              </a:spcAft>
            </a:pPr>
            <a:r>
              <a:rPr lang="en-US" sz="2700" kern="1200" dirty="0">
                <a:solidFill>
                  <a:srgbClr val="FFFFFF"/>
                </a:solidFill>
                <a:latin typeface="+mj-lt"/>
                <a:ea typeface="+mj-ea"/>
                <a:cs typeface="+mj-cs"/>
              </a:rPr>
              <a:t>Travel Purpose Class</a:t>
            </a:r>
          </a:p>
        </p:txBody>
      </p:sp>
      <p:pic>
        <p:nvPicPr>
          <p:cNvPr id="227" name="Google Shape;227;p36"/>
          <p:cNvPicPr preferRelativeResize="0"/>
          <p:nvPr/>
        </p:nvPicPr>
        <p:blipFill>
          <a:blip r:embed="rId3"/>
          <a:stretch>
            <a:fillRect/>
          </a:stretch>
        </p:blipFill>
        <p:spPr>
          <a:xfrm>
            <a:off x="1869512" y="96227"/>
            <a:ext cx="5253664" cy="3378493"/>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1"/>
        <p:cNvGrpSpPr/>
        <p:nvPr/>
      </p:nvGrpSpPr>
      <p:grpSpPr>
        <a:xfrm>
          <a:off x="0" y="0"/>
          <a:ext cx="0" cy="0"/>
          <a:chOff x="0" y="0"/>
          <a:chExt cx="0" cy="0"/>
        </a:xfrm>
      </p:grpSpPr>
      <p:sp useBgFill="1">
        <p:nvSpPr>
          <p:cNvPr id="1048" name="Rectangle 104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Rectangle 104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Rectangle 105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B3226CA-F507-0E11-2C79-D86190D14F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8" b="2"/>
          <a:stretch/>
        </p:blipFill>
        <p:spPr bwMode="auto">
          <a:xfrm>
            <a:off x="342900" y="342900"/>
            <a:ext cx="8458200" cy="4457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8"/>
        <p:cNvGrpSpPr/>
        <p:nvPr/>
      </p:nvGrpSpPr>
      <p:grpSpPr>
        <a:xfrm>
          <a:off x="0" y="0"/>
          <a:ext cx="0" cy="0"/>
          <a:chOff x="0" y="0"/>
          <a:chExt cx="0" cy="0"/>
        </a:xfrm>
      </p:grpSpPr>
      <p:sp>
        <p:nvSpPr>
          <p:cNvPr id="253" name="Rectangle 25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5143500"/>
          </a:xfrm>
          <a:prstGeom prst="rect">
            <a:avLst/>
          </a:prstGeom>
          <a:solidFill>
            <a:srgbClr val="595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Google Shape;239;p38"/>
          <p:cNvSpPr txBox="1">
            <a:spLocks noGrp="1"/>
          </p:cNvSpPr>
          <p:nvPr>
            <p:ph type="title"/>
          </p:nvPr>
        </p:nvSpPr>
        <p:spPr>
          <a:xfrm>
            <a:off x="480060" y="1555772"/>
            <a:ext cx="2064265" cy="2031956"/>
          </a:xfrm>
          <a:prstGeom prst="ellipse">
            <a:avLst/>
          </a:prstGeom>
          <a:solidFill>
            <a:srgbClr val="262626"/>
          </a:solidFill>
          <a:ln w="174625" cmpd="thinThick">
            <a:solidFill>
              <a:srgbClr val="262626"/>
            </a:solidFill>
          </a:ln>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2000" kern="1200">
                <a:solidFill>
                  <a:srgbClr val="FFFFFF"/>
                </a:solidFill>
                <a:latin typeface="+mj-lt"/>
                <a:ea typeface="+mj-ea"/>
                <a:cs typeface="+mj-cs"/>
              </a:rPr>
              <a:t>Arrival vs Delay Time Sentiment</a:t>
            </a:r>
            <a:endParaRPr lang="en-US" sz="2000" kern="1200" dirty="0">
              <a:solidFill>
                <a:srgbClr val="FFFFFF"/>
              </a:solidFill>
              <a:latin typeface="+mj-lt"/>
              <a:ea typeface="+mj-ea"/>
              <a:cs typeface="+mj-cs"/>
            </a:endParaRPr>
          </a:p>
        </p:txBody>
      </p:sp>
      <p:pic>
        <p:nvPicPr>
          <p:cNvPr id="241" name="Google Shape;241;p38"/>
          <p:cNvPicPr preferRelativeResize="0"/>
          <p:nvPr/>
        </p:nvPicPr>
        <p:blipFill>
          <a:blip r:embed="rId3"/>
          <a:stretch>
            <a:fillRect/>
          </a:stretch>
        </p:blipFill>
        <p:spPr>
          <a:xfrm>
            <a:off x="3028950" y="825094"/>
            <a:ext cx="5391149" cy="3490769"/>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5"/>
        <p:cNvGrpSpPr/>
        <p:nvPr/>
      </p:nvGrpSpPr>
      <p:grpSpPr>
        <a:xfrm>
          <a:off x="0" y="0"/>
          <a:ext cx="0" cy="0"/>
          <a:chOff x="0" y="0"/>
          <a:chExt cx="0" cy="0"/>
        </a:xfrm>
      </p:grpSpPr>
      <p:grpSp>
        <p:nvGrpSpPr>
          <p:cNvPr id="262" name="Group 261">
            <a:extLst>
              <a:ext uri="{FF2B5EF4-FFF2-40B4-BE49-F238E27FC236}">
                <a16:creationId xmlns:a16="http://schemas.microsoft.com/office/drawing/2014/main" id="{BF65200E-BE19-61BA-8C12-E73CE7790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3637572"/>
            <a:ext cx="9151631" cy="1516116"/>
            <a:chOff x="-1" y="-29768"/>
            <a:chExt cx="12202175" cy="1519356"/>
          </a:xfrm>
        </p:grpSpPr>
        <p:sp>
          <p:nvSpPr>
            <p:cNvPr id="263" name="Rectangle 262">
              <a:extLst>
                <a:ext uri="{FF2B5EF4-FFF2-40B4-BE49-F238E27FC236}">
                  <a16:creationId xmlns:a16="http://schemas.microsoft.com/office/drawing/2014/main" id="{4DCB7929-1F93-E966-9A22-29A959C2A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6E9333BF-F59E-1341-F162-50F583238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DF345832-F005-417F-6A2A-8481A275FF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962663" y="-3992432"/>
              <a:ext cx="1519356" cy="9444683"/>
            </a:xfrm>
            <a:prstGeom prst="rect">
              <a:avLst/>
            </a:prstGeom>
            <a:gradFill>
              <a:gsLst>
                <a:gs pos="29000">
                  <a:schemeClr val="accent5">
                    <a:lumMod val="60000"/>
                    <a:lumOff val="40000"/>
                    <a:alpha val="0"/>
                  </a:schemeClr>
                </a:gs>
                <a:gs pos="100000">
                  <a:schemeClr val="accent5">
                    <a:lumMod val="75000"/>
                    <a:alpha val="70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6" name="Google Shape;246;p39"/>
          <p:cNvSpPr txBox="1">
            <a:spLocks noGrp="1"/>
          </p:cNvSpPr>
          <p:nvPr>
            <p:ph type="title"/>
          </p:nvPr>
        </p:nvSpPr>
        <p:spPr>
          <a:xfrm>
            <a:off x="1215866" y="4132279"/>
            <a:ext cx="6712268" cy="526698"/>
          </a:xfrm>
          <a:prstGeom prst="rect">
            <a:avLst/>
          </a:prstGeom>
        </p:spPr>
        <p:txBody>
          <a:bodyPr spcFirstLastPara="1" vert="horz" lIns="91440" tIns="45720" rIns="91440" bIns="45720" rtlCol="0" anchor="b" anchorCtr="0">
            <a:normAutofit fontScale="90000"/>
          </a:bodyPr>
          <a:lstStyle/>
          <a:p>
            <a:pPr marL="0" lvl="0" indent="0" algn="ctr" defTabSz="914400">
              <a:spcBef>
                <a:spcPct val="0"/>
              </a:spcBef>
              <a:spcAft>
                <a:spcPts val="0"/>
              </a:spcAft>
            </a:pPr>
            <a:r>
              <a:rPr lang="en-US" sz="2700" dirty="0">
                <a:solidFill>
                  <a:srgbClr val="FFFFFF"/>
                </a:solidFill>
              </a:rPr>
              <a:t>Arrival Delay vs Departure Delay vs Entertainment Sentiment</a:t>
            </a:r>
          </a:p>
        </p:txBody>
      </p:sp>
      <p:pic>
        <p:nvPicPr>
          <p:cNvPr id="248" name="Google Shape;248;p39"/>
          <p:cNvPicPr preferRelativeResize="0"/>
          <p:nvPr/>
        </p:nvPicPr>
        <p:blipFill>
          <a:blip r:embed="rId3"/>
          <a:stretch>
            <a:fillRect/>
          </a:stretch>
        </p:blipFill>
        <p:spPr>
          <a:xfrm>
            <a:off x="953961" y="0"/>
            <a:ext cx="4376991" cy="3565910"/>
          </a:xfrm>
          <a:prstGeom prst="rect">
            <a:avLst/>
          </a:prstGeom>
          <a:noFill/>
        </p:spPr>
      </p:pic>
      <p:pic>
        <p:nvPicPr>
          <p:cNvPr id="249" name="Google Shape;249;p39"/>
          <p:cNvPicPr preferRelativeResize="0"/>
          <p:nvPr/>
        </p:nvPicPr>
        <p:blipFill>
          <a:blip r:embed="rId4"/>
          <a:stretch>
            <a:fillRect/>
          </a:stretch>
        </p:blipFill>
        <p:spPr>
          <a:xfrm>
            <a:off x="6196697" y="312684"/>
            <a:ext cx="2505406" cy="886968"/>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grpSp>
        <p:nvGrpSpPr>
          <p:cNvPr id="266" name="Group 265">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412" y="0"/>
            <a:ext cx="3909949" cy="5162271"/>
            <a:chOff x="-19217" y="-1"/>
            <a:chExt cx="5213267" cy="6883030"/>
          </a:xfrm>
        </p:grpSpPr>
        <p:sp>
          <p:nvSpPr>
            <p:cNvPr id="262" name="Rectangle 26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64" name="Rectangle 26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4" name="Google Shape;254;p40"/>
          <p:cNvSpPr txBox="1">
            <a:spLocks noGrp="1"/>
          </p:cNvSpPr>
          <p:nvPr>
            <p:ph type="title"/>
          </p:nvPr>
        </p:nvSpPr>
        <p:spPr>
          <a:xfrm>
            <a:off x="503261" y="1755648"/>
            <a:ext cx="3163483" cy="149072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2400" dirty="0">
                <a:solidFill>
                  <a:srgbClr val="FFFFFF"/>
                </a:solidFill>
              </a:rPr>
              <a:t>Arrival Delay vs Departure Delay vs Flight Distance Sentiment</a:t>
            </a:r>
            <a:endParaRPr lang="en-US" sz="2400" kern="1200" dirty="0">
              <a:solidFill>
                <a:srgbClr val="FFFFFF"/>
              </a:solidFill>
              <a:latin typeface="+mj-lt"/>
              <a:ea typeface="+mj-ea"/>
              <a:cs typeface="+mj-cs"/>
            </a:endParaRPr>
          </a:p>
        </p:txBody>
      </p:sp>
      <p:pic>
        <p:nvPicPr>
          <p:cNvPr id="256" name="Google Shape;256;p40"/>
          <p:cNvPicPr preferRelativeResize="0"/>
          <p:nvPr/>
        </p:nvPicPr>
        <p:blipFill>
          <a:blip r:embed="rId3"/>
          <a:stretch>
            <a:fillRect/>
          </a:stretch>
        </p:blipFill>
        <p:spPr>
          <a:xfrm>
            <a:off x="3968496" y="518871"/>
            <a:ext cx="4590733" cy="3858298"/>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grpSp>
        <p:nvGrpSpPr>
          <p:cNvPr id="308" name="Group 307">
            <a:extLst>
              <a:ext uri="{FF2B5EF4-FFF2-40B4-BE49-F238E27FC236}">
                <a16:creationId xmlns:a16="http://schemas.microsoft.com/office/drawing/2014/main" id="{1A0A9671-5B92-26A2-799A-51ADF0E39F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014171"/>
            <a:ext cx="9151630" cy="1139518"/>
            <a:chOff x="0" y="-29768"/>
            <a:chExt cx="12202174" cy="1519356"/>
          </a:xfrm>
        </p:grpSpPr>
        <p:sp>
          <p:nvSpPr>
            <p:cNvPr id="301" name="Rectangle 300">
              <a:extLst>
                <a:ext uri="{FF2B5EF4-FFF2-40B4-BE49-F238E27FC236}">
                  <a16:creationId xmlns:a16="http://schemas.microsoft.com/office/drawing/2014/main" id="{71CC6B4C-401C-575A-AE8E-2739C2374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a:extLst>
                <a:ext uri="{FF2B5EF4-FFF2-40B4-BE49-F238E27FC236}">
                  <a16:creationId xmlns:a16="http://schemas.microsoft.com/office/drawing/2014/main" id="{ADEFFA9F-9B89-18D4-F35B-F234DBA67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A7AAAC44-71DE-C03C-8778-4B46866A1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2" name="Google Shape;261;p41"/>
          <p:cNvSpPr txBox="1">
            <a:spLocks noGrp="1"/>
          </p:cNvSpPr>
          <p:nvPr>
            <p:ph type="title"/>
          </p:nvPr>
        </p:nvSpPr>
        <p:spPr>
          <a:xfrm>
            <a:off x="2153807" y="4123174"/>
            <a:ext cx="5152429" cy="685481"/>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2400" kern="1200" dirty="0">
                <a:solidFill>
                  <a:srgbClr val="FFFFFF"/>
                </a:solidFill>
                <a:latin typeface="+mj-lt"/>
                <a:ea typeface="+mj-ea"/>
                <a:cs typeface="+mj-cs"/>
              </a:rPr>
              <a:t>Reviews Words Cloud Frequency</a:t>
            </a:r>
          </a:p>
        </p:txBody>
      </p:sp>
      <p:pic>
        <p:nvPicPr>
          <p:cNvPr id="2050" name="Picture 2">
            <a:extLst>
              <a:ext uri="{FF2B5EF4-FFF2-40B4-BE49-F238E27FC236}">
                <a16:creationId xmlns:a16="http://schemas.microsoft.com/office/drawing/2014/main" id="{83EE7BFB-E023-38FC-A9A0-A13B1AB15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516" y="0"/>
            <a:ext cx="7744968" cy="3970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7"/>
        <p:cNvGrpSpPr/>
        <p:nvPr/>
      </p:nvGrpSpPr>
      <p:grpSpPr>
        <a:xfrm>
          <a:off x="0" y="0"/>
          <a:ext cx="0" cy="0"/>
          <a:chOff x="0" y="0"/>
          <a:chExt cx="0" cy="0"/>
        </a:xfrm>
      </p:grpSpPr>
      <p:sp>
        <p:nvSpPr>
          <p:cNvPr id="281" name="Rectangle 28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5143500"/>
          </a:xfrm>
          <a:prstGeom prst="rect">
            <a:avLst/>
          </a:prstGeom>
          <a:solidFill>
            <a:srgbClr val="6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Google Shape;268;p42"/>
          <p:cNvSpPr txBox="1">
            <a:spLocks noGrp="1"/>
          </p:cNvSpPr>
          <p:nvPr>
            <p:ph type="title"/>
          </p:nvPr>
        </p:nvSpPr>
        <p:spPr>
          <a:xfrm>
            <a:off x="480060" y="1555772"/>
            <a:ext cx="2064265" cy="2031956"/>
          </a:xfrm>
          <a:prstGeom prst="ellipse">
            <a:avLst/>
          </a:prstGeom>
          <a:solidFill>
            <a:srgbClr val="262626"/>
          </a:solidFill>
          <a:ln w="174625" cmpd="thinThick">
            <a:solidFill>
              <a:srgbClr val="262626"/>
            </a:solidFill>
          </a:ln>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2000" kern="1200">
                <a:solidFill>
                  <a:srgbClr val="FFFFFF"/>
                </a:solidFill>
                <a:latin typeface="+mj-lt"/>
                <a:ea typeface="+mj-ea"/>
                <a:cs typeface="+mj-cs"/>
              </a:rPr>
              <a:t>Reviews Words Cloud Frequency</a:t>
            </a:r>
          </a:p>
        </p:txBody>
      </p:sp>
      <p:pic>
        <p:nvPicPr>
          <p:cNvPr id="270" name="Google Shape;270;p42"/>
          <p:cNvPicPr preferRelativeResize="0"/>
          <p:nvPr/>
        </p:nvPicPr>
        <p:blipFill>
          <a:blip r:embed="rId3"/>
          <a:stretch>
            <a:fillRect/>
          </a:stretch>
        </p:blipFill>
        <p:spPr>
          <a:xfrm>
            <a:off x="2752345" y="676656"/>
            <a:ext cx="6314700" cy="3747435"/>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4"/>
        <p:cNvGrpSpPr/>
        <p:nvPr/>
      </p:nvGrpSpPr>
      <p:grpSpPr>
        <a:xfrm>
          <a:off x="0" y="0"/>
          <a:ext cx="0" cy="0"/>
          <a:chOff x="0" y="0"/>
          <a:chExt cx="0" cy="0"/>
        </a:xfrm>
      </p:grpSpPr>
      <p:sp>
        <p:nvSpPr>
          <p:cNvPr id="282" name="Rectangle 28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51435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Google Shape;275;p43"/>
          <p:cNvSpPr txBox="1">
            <a:spLocks noGrp="1"/>
          </p:cNvSpPr>
          <p:nvPr>
            <p:ph type="title"/>
          </p:nvPr>
        </p:nvSpPr>
        <p:spPr>
          <a:xfrm>
            <a:off x="480060" y="1555772"/>
            <a:ext cx="2064265" cy="2031956"/>
          </a:xfrm>
          <a:prstGeom prst="ellipse">
            <a:avLst/>
          </a:prstGeom>
          <a:solidFill>
            <a:srgbClr val="262626"/>
          </a:solidFill>
          <a:ln w="174625" cmpd="thinThick">
            <a:solidFill>
              <a:srgbClr val="262626"/>
            </a:solidFill>
          </a:ln>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1700" kern="1200" dirty="0">
                <a:solidFill>
                  <a:srgbClr val="FFFFFF"/>
                </a:solidFill>
                <a:latin typeface="+mj-lt"/>
                <a:ea typeface="+mj-ea"/>
                <a:cs typeface="+mj-cs"/>
              </a:rPr>
              <a:t>Bubble chart: Arrival Delay, distance, type of travel, </a:t>
            </a:r>
            <a:r>
              <a:rPr lang="en-US" sz="1700" kern="1200" dirty="0" err="1">
                <a:solidFill>
                  <a:srgbClr val="FFFFFF"/>
                </a:solidFill>
                <a:latin typeface="+mj-lt"/>
                <a:ea typeface="+mj-ea"/>
                <a:cs typeface="+mj-cs"/>
              </a:rPr>
              <a:t>satifsaciton</a:t>
            </a:r>
            <a:endParaRPr lang="en-US" sz="1700" kern="1200" dirty="0">
              <a:solidFill>
                <a:srgbClr val="FFFFFF"/>
              </a:solidFill>
              <a:latin typeface="+mj-lt"/>
              <a:ea typeface="+mj-ea"/>
              <a:cs typeface="+mj-cs"/>
            </a:endParaRPr>
          </a:p>
        </p:txBody>
      </p:sp>
      <p:pic>
        <p:nvPicPr>
          <p:cNvPr id="277" name="Google Shape;277;p43"/>
          <p:cNvPicPr preferRelativeResize="0"/>
          <p:nvPr/>
        </p:nvPicPr>
        <p:blipFill>
          <a:blip r:embed="rId3"/>
          <a:stretch>
            <a:fillRect/>
          </a:stretch>
        </p:blipFill>
        <p:spPr>
          <a:xfrm>
            <a:off x="2688335" y="306323"/>
            <a:ext cx="6455665" cy="4530853"/>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
        <p:cNvGrpSpPr/>
        <p:nvPr/>
      </p:nvGrpSpPr>
      <p:grpSpPr>
        <a:xfrm>
          <a:off x="0" y="0"/>
          <a:ext cx="0" cy="0"/>
          <a:chOff x="0" y="0"/>
          <a:chExt cx="0" cy="0"/>
        </a:xfrm>
      </p:grpSpPr>
      <p:sp useBgFill="1">
        <p:nvSpPr>
          <p:cNvPr id="74"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Google Shape;67;p15"/>
          <p:cNvSpPr txBox="1">
            <a:spLocks noGrp="1"/>
          </p:cNvSpPr>
          <p:nvPr>
            <p:ph type="title"/>
          </p:nvPr>
        </p:nvSpPr>
        <p:spPr>
          <a:xfrm>
            <a:off x="571350" y="571500"/>
            <a:ext cx="4000647" cy="128118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000"/>
              <a:t>Project Objectives </a:t>
            </a:r>
          </a:p>
        </p:txBody>
      </p:sp>
      <p:sp>
        <p:nvSpPr>
          <p:cNvPr id="68" name="Google Shape;68;p15"/>
          <p:cNvSpPr txBox="1">
            <a:spLocks noGrp="1"/>
          </p:cNvSpPr>
          <p:nvPr>
            <p:ph type="body" idx="1"/>
          </p:nvPr>
        </p:nvSpPr>
        <p:spPr>
          <a:xfrm>
            <a:off x="571350" y="1852683"/>
            <a:ext cx="4000647" cy="2827376"/>
          </a:xfrm>
          <a:prstGeom prst="rect">
            <a:avLst/>
          </a:prstGeom>
        </p:spPr>
        <p:txBody>
          <a:bodyPr spcFirstLastPara="1" vert="horz" lIns="91440" tIns="45720" rIns="91440" bIns="45720" rtlCol="0" anchor="ctr" anchorCtr="0">
            <a:normAutofit/>
          </a:bodyPr>
          <a:lstStyle/>
          <a:p>
            <a:pPr marL="457200" lvl="0" indent="-228600" defTabSz="914400">
              <a:spcBef>
                <a:spcPts val="0"/>
              </a:spcBef>
              <a:spcAft>
                <a:spcPts val="600"/>
              </a:spcAft>
              <a:buSzPts val="1800"/>
              <a:buFont typeface="Arial" panose="020B0604020202020204" pitchFamily="34" charset="0"/>
              <a:buChar char="•"/>
            </a:pPr>
            <a:r>
              <a:rPr lang="en-US" sz="1500"/>
              <a:t>Research a compelling issue.</a:t>
            </a:r>
          </a:p>
          <a:p>
            <a:pPr marL="457200" lvl="0" indent="-228600" defTabSz="914400">
              <a:spcBef>
                <a:spcPts val="0"/>
              </a:spcBef>
              <a:spcAft>
                <a:spcPts val="600"/>
              </a:spcAft>
              <a:buSzPts val="1800"/>
              <a:buFont typeface="Arial" panose="020B0604020202020204" pitchFamily="34" charset="0"/>
              <a:buChar char="•"/>
            </a:pPr>
            <a:r>
              <a:rPr lang="en-US" sz="1500"/>
              <a:t>Identify the stakeholders involved.</a:t>
            </a:r>
          </a:p>
          <a:p>
            <a:pPr marL="457200" lvl="0" indent="-228600" defTabSz="914400">
              <a:spcBef>
                <a:spcPts val="0"/>
              </a:spcBef>
              <a:spcAft>
                <a:spcPts val="600"/>
              </a:spcAft>
              <a:buSzPts val="1800"/>
              <a:buFont typeface="Arial" panose="020B0604020202020204" pitchFamily="34" charset="0"/>
              <a:buChar char="•"/>
            </a:pPr>
            <a:r>
              <a:rPr lang="en-US" sz="1500"/>
              <a:t>Find a relevant dataset.</a:t>
            </a:r>
          </a:p>
          <a:p>
            <a:pPr marL="457200" lvl="0" indent="-228600" defTabSz="914400">
              <a:spcBef>
                <a:spcPts val="0"/>
              </a:spcBef>
              <a:spcAft>
                <a:spcPts val="600"/>
              </a:spcAft>
              <a:buSzPts val="1800"/>
              <a:buFont typeface="Arial" panose="020B0604020202020204" pitchFamily="34" charset="0"/>
              <a:buChar char="•"/>
            </a:pPr>
            <a:r>
              <a:rPr lang="en-US" sz="1500"/>
              <a:t>Produce a canva</a:t>
            </a:r>
          </a:p>
          <a:p>
            <a:pPr marL="457200" lvl="0" indent="-228600" defTabSz="914400">
              <a:spcBef>
                <a:spcPts val="0"/>
              </a:spcBef>
              <a:spcAft>
                <a:spcPts val="600"/>
              </a:spcAft>
              <a:buSzPts val="1800"/>
              <a:buFont typeface="Arial" panose="020B0604020202020204" pitchFamily="34" charset="0"/>
              <a:buChar char="•"/>
            </a:pPr>
            <a:r>
              <a:rPr lang="en-US" sz="1500"/>
              <a:t>Prepare the dataset for analysis such as data cleaning.</a:t>
            </a:r>
          </a:p>
          <a:p>
            <a:pPr marL="457200" lvl="0" indent="-228600" defTabSz="914400">
              <a:spcBef>
                <a:spcPts val="0"/>
              </a:spcBef>
              <a:spcAft>
                <a:spcPts val="600"/>
              </a:spcAft>
              <a:buSzPts val="1800"/>
              <a:buFont typeface="Arial" panose="020B0604020202020204" pitchFamily="34" charset="0"/>
              <a:buChar char="•"/>
            </a:pPr>
            <a:r>
              <a:rPr lang="en-US" sz="1500"/>
              <a:t>Provide descriptive and visual analysis</a:t>
            </a:r>
          </a:p>
          <a:p>
            <a:pPr marL="457200" lvl="0" indent="-228600" defTabSz="914400">
              <a:spcBef>
                <a:spcPts val="0"/>
              </a:spcBef>
              <a:spcAft>
                <a:spcPts val="600"/>
              </a:spcAft>
              <a:buSzPts val="1800"/>
              <a:buFont typeface="Arial" panose="020B0604020202020204" pitchFamily="34" charset="0"/>
              <a:buChar char="•"/>
            </a:pPr>
            <a:r>
              <a:rPr lang="en-US" sz="1500"/>
              <a:t>Produce a dashboard</a:t>
            </a:r>
          </a:p>
        </p:txBody>
      </p:sp>
      <p:pic>
        <p:nvPicPr>
          <p:cNvPr id="70" name="Picture 69" descr="Magnifying glass showing decling performance">
            <a:extLst>
              <a:ext uri="{FF2B5EF4-FFF2-40B4-BE49-F238E27FC236}">
                <a16:creationId xmlns:a16="http://schemas.microsoft.com/office/drawing/2014/main" id="{323C9FB6-3FEF-818F-98C5-09CC789BDBBF}"/>
              </a:ext>
            </a:extLst>
          </p:cNvPr>
          <p:cNvPicPr>
            <a:picLocks noChangeAspect="1"/>
          </p:cNvPicPr>
          <p:nvPr/>
        </p:nvPicPr>
        <p:blipFill rotWithShape="1">
          <a:blip r:embed="rId3"/>
          <a:srcRect l="8799" r="39365" b="2"/>
          <a:stretch/>
        </p:blipFill>
        <p:spPr>
          <a:xfrm>
            <a:off x="5143347" y="-8164"/>
            <a:ext cx="4000653" cy="5151664"/>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1"/>
        <p:cNvGrpSpPr/>
        <p:nvPr/>
      </p:nvGrpSpPr>
      <p:grpSpPr>
        <a:xfrm>
          <a:off x="0" y="0"/>
          <a:ext cx="0" cy="0"/>
          <a:chOff x="0" y="0"/>
          <a:chExt cx="0" cy="0"/>
        </a:xfrm>
      </p:grpSpPr>
      <p:sp>
        <p:nvSpPr>
          <p:cNvPr id="289" name="Rectangle 28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51435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Google Shape;282;p44"/>
          <p:cNvSpPr txBox="1">
            <a:spLocks noGrp="1"/>
          </p:cNvSpPr>
          <p:nvPr>
            <p:ph type="title"/>
          </p:nvPr>
        </p:nvSpPr>
        <p:spPr>
          <a:xfrm>
            <a:off x="480060" y="1555772"/>
            <a:ext cx="2064265" cy="2031956"/>
          </a:xfrm>
          <a:prstGeom prst="ellipse">
            <a:avLst/>
          </a:prstGeom>
          <a:solidFill>
            <a:srgbClr val="262626"/>
          </a:solidFill>
          <a:ln w="174625" cmpd="thinThick">
            <a:solidFill>
              <a:srgbClr val="262626"/>
            </a:solidFill>
          </a:ln>
        </p:spPr>
        <p:txBody>
          <a:bodyPr spcFirstLastPara="1" vert="horz" lIns="91440" tIns="45720" rIns="91440" bIns="45720" rtlCol="0" anchor="ctr" anchorCtr="0">
            <a:normAutofit/>
          </a:bodyPr>
          <a:lstStyle/>
          <a:p>
            <a:pPr marL="0" lvl="0" indent="0" algn="ctr" defTabSz="914400">
              <a:spcBef>
                <a:spcPct val="0"/>
              </a:spcBef>
              <a:spcAft>
                <a:spcPts val="0"/>
              </a:spcAft>
              <a:buClr>
                <a:schemeClr val="dk1"/>
              </a:buClr>
              <a:buSzPct val="39285"/>
            </a:pPr>
            <a:r>
              <a:rPr lang="en-US" sz="1700" kern="1200" dirty="0">
                <a:solidFill>
                  <a:srgbClr val="FFFFFF"/>
                </a:solidFill>
                <a:latin typeface="+mj-lt"/>
                <a:ea typeface="+mj-ea"/>
                <a:cs typeface="+mj-cs"/>
              </a:rPr>
              <a:t>Bubble chart: </a:t>
            </a:r>
            <a:r>
              <a:rPr lang="en-US" sz="1700" dirty="0">
                <a:solidFill>
                  <a:srgbClr val="FFFFFF"/>
                </a:solidFill>
              </a:rPr>
              <a:t>Dep </a:t>
            </a:r>
            <a:r>
              <a:rPr lang="en-US" sz="1700" kern="1200" dirty="0">
                <a:solidFill>
                  <a:srgbClr val="FFFFFF"/>
                </a:solidFill>
                <a:latin typeface="+mj-lt"/>
                <a:ea typeface="+mj-ea"/>
                <a:cs typeface="+mj-cs"/>
              </a:rPr>
              <a:t>Delay, distance, type of travel, </a:t>
            </a:r>
            <a:r>
              <a:rPr lang="en-US" sz="1700" kern="1200" dirty="0" err="1">
                <a:solidFill>
                  <a:srgbClr val="FFFFFF"/>
                </a:solidFill>
                <a:latin typeface="+mj-lt"/>
                <a:ea typeface="+mj-ea"/>
                <a:cs typeface="+mj-cs"/>
              </a:rPr>
              <a:t>satifsaciton</a:t>
            </a:r>
            <a:endParaRPr lang="en-US" sz="1700" kern="1200" dirty="0">
              <a:solidFill>
                <a:srgbClr val="FFFFFF"/>
              </a:solidFill>
              <a:latin typeface="+mj-lt"/>
              <a:ea typeface="+mj-ea"/>
              <a:cs typeface="+mj-cs"/>
            </a:endParaRPr>
          </a:p>
          <a:p>
            <a:pPr marL="0" lvl="0" indent="0" algn="ctr" defTabSz="914400">
              <a:spcBef>
                <a:spcPct val="0"/>
              </a:spcBef>
              <a:spcAft>
                <a:spcPts val="0"/>
              </a:spcAft>
            </a:pPr>
            <a:endParaRPr lang="en-US" sz="1700" kern="1200" dirty="0">
              <a:solidFill>
                <a:srgbClr val="FFFFFF"/>
              </a:solidFill>
              <a:latin typeface="+mj-lt"/>
              <a:ea typeface="+mj-ea"/>
              <a:cs typeface="+mj-cs"/>
            </a:endParaRPr>
          </a:p>
        </p:txBody>
      </p:sp>
      <p:pic>
        <p:nvPicPr>
          <p:cNvPr id="284" name="Google Shape;284;p44"/>
          <p:cNvPicPr preferRelativeResize="0"/>
          <p:nvPr/>
        </p:nvPicPr>
        <p:blipFill>
          <a:blip r:embed="rId3"/>
          <a:stretch>
            <a:fillRect/>
          </a:stretch>
        </p:blipFill>
        <p:spPr>
          <a:xfrm>
            <a:off x="3028950" y="771183"/>
            <a:ext cx="5391149" cy="3598591"/>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8"/>
        <p:cNvGrpSpPr/>
        <p:nvPr/>
      </p:nvGrpSpPr>
      <p:grpSpPr>
        <a:xfrm>
          <a:off x="0" y="0"/>
          <a:ext cx="0" cy="0"/>
          <a:chOff x="0" y="0"/>
          <a:chExt cx="0" cy="0"/>
        </a:xfrm>
      </p:grpSpPr>
      <p:sp useBgFill="1">
        <p:nvSpPr>
          <p:cNvPr id="296" name="Rectangle 295">
            <a:extLst>
              <a:ext uri="{FF2B5EF4-FFF2-40B4-BE49-F238E27FC236}">
                <a16:creationId xmlns:a16="http://schemas.microsoft.com/office/drawing/2014/main" id="{F575A102-D95D-4D6E-8F1B-49EED0AE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9" name="Google Shape;289;p45"/>
          <p:cNvSpPr txBox="1">
            <a:spLocks noGrp="1"/>
          </p:cNvSpPr>
          <p:nvPr>
            <p:ph type="title"/>
          </p:nvPr>
        </p:nvSpPr>
        <p:spPr>
          <a:xfrm>
            <a:off x="90519" y="1047323"/>
            <a:ext cx="3057345" cy="2719663"/>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800" kern="1200" dirty="0" err="1">
                <a:solidFill>
                  <a:srgbClr val="FFFFFF"/>
                </a:solidFill>
                <a:latin typeface="+mj-lt"/>
                <a:ea typeface="+mj-ea"/>
                <a:cs typeface="+mj-cs"/>
              </a:rPr>
              <a:t>Scattermatrix</a:t>
            </a:r>
            <a:r>
              <a:rPr lang="en-US" sz="3800" kern="1200" dirty="0">
                <a:solidFill>
                  <a:srgbClr val="FFFFFF"/>
                </a:solidFill>
                <a:latin typeface="+mj-lt"/>
                <a:ea typeface="+mj-ea"/>
                <a:cs typeface="+mj-cs"/>
              </a:rPr>
              <a:t>: age, distance, depart, arrival</a:t>
            </a:r>
          </a:p>
        </p:txBody>
      </p:sp>
      <p:pic>
        <p:nvPicPr>
          <p:cNvPr id="291" name="Google Shape;291;p45"/>
          <p:cNvPicPr preferRelativeResize="0"/>
          <p:nvPr/>
        </p:nvPicPr>
        <p:blipFill>
          <a:blip r:embed="rId3">
            <a:alphaModFix/>
          </a:blip>
          <a:stretch>
            <a:fillRect/>
          </a:stretch>
        </p:blipFill>
        <p:spPr>
          <a:xfrm>
            <a:off x="3769855" y="179073"/>
            <a:ext cx="5017386" cy="4785354"/>
          </a:xfrm>
          <a:prstGeom prst="rect">
            <a:avLst/>
          </a:prstGeom>
          <a:noFill/>
        </p:spPr>
      </p:pic>
      <p:grpSp>
        <p:nvGrpSpPr>
          <p:cNvPr id="300" name="Group 299">
            <a:extLst>
              <a:ext uri="{FF2B5EF4-FFF2-40B4-BE49-F238E27FC236}">
                <a16:creationId xmlns:a16="http://schemas.microsoft.com/office/drawing/2014/main" id="{CF0FFF1F-79B6-4A13-A464-070CD6F89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06625" y="611248"/>
            <a:ext cx="349093" cy="436075"/>
            <a:chOff x="10942198" y="814999"/>
            <a:chExt cx="465458" cy="581435"/>
          </a:xfrm>
          <a:solidFill>
            <a:srgbClr val="FFFFFF"/>
          </a:solidFill>
        </p:grpSpPr>
        <p:sp>
          <p:nvSpPr>
            <p:cNvPr id="301"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grpFill/>
            <a:ln w="603" cap="flat">
              <a:noFill/>
              <a:prstDash val="solid"/>
              <a:miter/>
            </a:ln>
          </p:spPr>
          <p:txBody>
            <a:bodyPr rtlCol="0" anchor="ctr"/>
            <a:lstStyle/>
            <a:p>
              <a:endParaRPr lang="en-US">
                <a:solidFill>
                  <a:srgbClr val="FFFFFF"/>
                </a:solidFill>
              </a:endParaRPr>
            </a:p>
          </p:txBody>
        </p:sp>
        <p:sp>
          <p:nvSpPr>
            <p:cNvPr id="302"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sp>
          <p:nvSpPr>
            <p:cNvPr id="303"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cxnSp>
        <p:nvCxnSpPr>
          <p:cNvPr id="305" name="Straight Connector 30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1991" y="4705755"/>
            <a:ext cx="8515350"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3" name="Rectangle 302">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34933" cy="51435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8" name="Google Shape;298;p46"/>
          <p:cNvPicPr preferRelativeResize="0"/>
          <p:nvPr/>
        </p:nvPicPr>
        <p:blipFill>
          <a:blip r:embed="rId3"/>
          <a:stretch>
            <a:fillRect/>
          </a:stretch>
        </p:blipFill>
        <p:spPr>
          <a:xfrm>
            <a:off x="2866955" y="6659"/>
            <a:ext cx="6229533" cy="5143500"/>
          </a:xfrm>
          <a:prstGeom prst="rect">
            <a:avLst/>
          </a:prstGeom>
          <a:noFill/>
        </p:spPr>
      </p:pic>
      <p:cxnSp>
        <p:nvCxnSpPr>
          <p:cNvPr id="307" name="Straight Connector 30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9621" y="2707795"/>
            <a:ext cx="0" cy="242904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96" name="Google Shape;296;p46"/>
          <p:cNvSpPr txBox="1">
            <a:spLocks noGrp="1"/>
          </p:cNvSpPr>
          <p:nvPr>
            <p:ph type="title"/>
          </p:nvPr>
        </p:nvSpPr>
        <p:spPr>
          <a:xfrm>
            <a:off x="454378" y="1507009"/>
            <a:ext cx="3296505" cy="128719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200" kern="1200" dirty="0">
                <a:solidFill>
                  <a:schemeClr val="bg1"/>
                </a:solidFill>
                <a:latin typeface="+mj-lt"/>
                <a:ea typeface="+mj-ea"/>
                <a:cs typeface="+mj-cs"/>
              </a:rPr>
              <a:t>Heatmap Business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2"/>
        <p:cNvGrpSpPr/>
        <p:nvPr/>
      </p:nvGrpSpPr>
      <p:grpSpPr>
        <a:xfrm>
          <a:off x="0" y="0"/>
          <a:ext cx="0" cy="0"/>
          <a:chOff x="0" y="0"/>
          <a:chExt cx="0" cy="0"/>
        </a:xfrm>
      </p:grpSpPr>
      <p:sp>
        <p:nvSpPr>
          <p:cNvPr id="310" name="Rectangle 309">
            <a:extLst>
              <a:ext uri="{FF2B5EF4-FFF2-40B4-BE49-F238E27FC236}">
                <a16:creationId xmlns:a16="http://schemas.microsoft.com/office/drawing/2014/main" id="{281EB602-B3EF-172C-DB71-6CC76D83A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5281851" cy="5144135"/>
          </a:xfrm>
          <a:prstGeom prst="rect">
            <a:avLst/>
          </a:prstGeom>
          <a:gradFill>
            <a:gsLst>
              <a:gs pos="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a:extLst>
              <a:ext uri="{FF2B5EF4-FFF2-40B4-BE49-F238E27FC236}">
                <a16:creationId xmlns:a16="http://schemas.microsoft.com/office/drawing/2014/main" id="{D7739538-A9CC-0495-611A-FC1E05A71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39381"/>
            <a:ext cx="5281851" cy="3805040"/>
          </a:xfrm>
          <a:prstGeom prst="rect">
            <a:avLst/>
          </a:prstGeom>
          <a:gradFill flip="none" rotWithShape="1">
            <a:gsLst>
              <a:gs pos="3000">
                <a:schemeClr val="accent2"/>
              </a:gs>
              <a:gs pos="40000">
                <a:schemeClr val="accent2">
                  <a:alpha val="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a:extLst>
              <a:ext uri="{FF2B5EF4-FFF2-40B4-BE49-F238E27FC236}">
                <a16:creationId xmlns:a16="http://schemas.microsoft.com/office/drawing/2014/main" id="{07C8FBA2-0111-985C-067B-6EEB34A5A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5"/>
            <a:ext cx="4082581" cy="5140644"/>
          </a:xfrm>
          <a:prstGeom prst="rect">
            <a:avLst/>
          </a:prstGeom>
          <a:gradFill>
            <a:gsLst>
              <a:gs pos="0">
                <a:schemeClr val="accent5">
                  <a:alpha val="76000"/>
                </a:schemeClr>
              </a:gs>
              <a:gs pos="46000">
                <a:schemeClr val="accent2">
                  <a:alpha val="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a:extLst>
              <a:ext uri="{FF2B5EF4-FFF2-40B4-BE49-F238E27FC236}">
                <a16:creationId xmlns:a16="http://schemas.microsoft.com/office/drawing/2014/main" id="{353573F1-437D-2053-4E31-36508DA20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780100" y="19572"/>
            <a:ext cx="3501751" cy="5120787"/>
          </a:xfrm>
          <a:prstGeom prst="rect">
            <a:avLst/>
          </a:prstGeom>
          <a:gradFill flip="none" rotWithShape="1">
            <a:gsLst>
              <a:gs pos="0">
                <a:schemeClr val="accent5">
                  <a:lumMod val="75000"/>
                  <a:alpha val="55000"/>
                </a:schemeClr>
              </a:gs>
              <a:gs pos="45000">
                <a:schemeClr val="accent5">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03" name="Google Shape;303;p47"/>
          <p:cNvSpPr txBox="1">
            <a:spLocks noGrp="1"/>
          </p:cNvSpPr>
          <p:nvPr>
            <p:ph type="title"/>
          </p:nvPr>
        </p:nvSpPr>
        <p:spPr>
          <a:xfrm>
            <a:off x="225478" y="1280383"/>
            <a:ext cx="2415447" cy="1299583"/>
          </a:xfrm>
          <a:prstGeom prst="rect">
            <a:avLst/>
          </a:prstGeom>
        </p:spPr>
        <p:txBody>
          <a:bodyPr spcFirstLastPara="1" vert="horz" lIns="91440" tIns="45720" rIns="91440" bIns="45720" rtlCol="0" anchor="b" anchorCtr="0">
            <a:normAutofit/>
          </a:bodyPr>
          <a:lstStyle/>
          <a:p>
            <a:pPr marL="0" lvl="0" indent="0" algn="ctr" defTabSz="914400">
              <a:spcBef>
                <a:spcPct val="0"/>
              </a:spcBef>
              <a:spcAft>
                <a:spcPts val="0"/>
              </a:spcAft>
            </a:pPr>
            <a:r>
              <a:rPr lang="en-US" sz="3600" kern="1200" dirty="0">
                <a:solidFill>
                  <a:srgbClr val="FFFFFF"/>
                </a:solidFill>
                <a:latin typeface="+mj-lt"/>
                <a:ea typeface="+mj-ea"/>
                <a:cs typeface="+mj-cs"/>
              </a:rPr>
              <a:t>Heatmap Personal</a:t>
            </a:r>
          </a:p>
        </p:txBody>
      </p:sp>
      <p:pic>
        <p:nvPicPr>
          <p:cNvPr id="305" name="Google Shape;305;p47"/>
          <p:cNvPicPr preferRelativeResize="0"/>
          <p:nvPr/>
        </p:nvPicPr>
        <p:blipFill>
          <a:blip r:embed="rId3"/>
          <a:stretch>
            <a:fillRect/>
          </a:stretch>
        </p:blipFill>
        <p:spPr>
          <a:xfrm>
            <a:off x="3044952" y="-4062"/>
            <a:ext cx="6099048" cy="5140644"/>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4"/>
        <p:cNvGrpSpPr/>
        <p:nvPr/>
      </p:nvGrpSpPr>
      <p:grpSpPr>
        <a:xfrm>
          <a:off x="0" y="0"/>
          <a:ext cx="0" cy="0"/>
          <a:chOff x="0" y="0"/>
          <a:chExt cx="0" cy="0"/>
        </a:xfrm>
      </p:grpSpPr>
      <p:grpSp>
        <p:nvGrpSpPr>
          <p:cNvPr id="394" name="Group 393">
            <a:extLst>
              <a:ext uri="{FF2B5EF4-FFF2-40B4-BE49-F238E27FC236}">
                <a16:creationId xmlns:a16="http://schemas.microsoft.com/office/drawing/2014/main" id="{BF65200E-BE19-61BA-8C12-E73CE7790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3637572"/>
            <a:ext cx="9151631" cy="1516116"/>
            <a:chOff x="-1" y="-29768"/>
            <a:chExt cx="12202175" cy="1519356"/>
          </a:xfrm>
        </p:grpSpPr>
        <p:sp>
          <p:nvSpPr>
            <p:cNvPr id="395" name="Rectangle 394">
              <a:extLst>
                <a:ext uri="{FF2B5EF4-FFF2-40B4-BE49-F238E27FC236}">
                  <a16:creationId xmlns:a16="http://schemas.microsoft.com/office/drawing/2014/main" id="{4DCB7929-1F93-E966-9A22-29A959C2A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Rectangle 395">
              <a:extLst>
                <a:ext uri="{FF2B5EF4-FFF2-40B4-BE49-F238E27FC236}">
                  <a16:creationId xmlns:a16="http://schemas.microsoft.com/office/drawing/2014/main" id="{6E9333BF-F59E-1341-F162-50F583238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Rectangle 396">
              <a:extLst>
                <a:ext uri="{FF2B5EF4-FFF2-40B4-BE49-F238E27FC236}">
                  <a16:creationId xmlns:a16="http://schemas.microsoft.com/office/drawing/2014/main" id="{DF345832-F005-417F-6A2A-8481A275FF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962663" y="-3992432"/>
              <a:ext cx="1519356" cy="9444683"/>
            </a:xfrm>
            <a:prstGeom prst="rect">
              <a:avLst/>
            </a:prstGeom>
            <a:gradFill>
              <a:gsLst>
                <a:gs pos="29000">
                  <a:schemeClr val="accent5">
                    <a:lumMod val="60000"/>
                    <a:lumOff val="40000"/>
                    <a:alpha val="0"/>
                  </a:schemeClr>
                </a:gs>
                <a:gs pos="100000">
                  <a:schemeClr val="accent5">
                    <a:lumMod val="75000"/>
                    <a:alpha val="70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5" name="Google Shape;385;p57"/>
          <p:cNvSpPr txBox="1">
            <a:spLocks noGrp="1"/>
          </p:cNvSpPr>
          <p:nvPr>
            <p:ph type="title"/>
          </p:nvPr>
        </p:nvSpPr>
        <p:spPr>
          <a:xfrm>
            <a:off x="1208722" y="3875563"/>
            <a:ext cx="6712268" cy="526698"/>
          </a:xfrm>
          <a:prstGeom prst="rect">
            <a:avLst/>
          </a:prstGeom>
        </p:spPr>
        <p:txBody>
          <a:bodyPr spcFirstLastPara="1" vert="horz" lIns="91440" tIns="45720" rIns="91440" bIns="45720" rtlCol="0" anchor="b" anchorCtr="0">
            <a:normAutofit/>
          </a:bodyPr>
          <a:lstStyle/>
          <a:p>
            <a:pPr marL="0" lvl="0" indent="0" algn="ctr" defTabSz="914400">
              <a:spcBef>
                <a:spcPct val="0"/>
              </a:spcBef>
              <a:spcAft>
                <a:spcPts val="0"/>
              </a:spcAft>
            </a:pPr>
            <a:r>
              <a:rPr lang="en-US" sz="2700">
                <a:solidFill>
                  <a:srgbClr val="FFFFFF"/>
                </a:solidFill>
              </a:rPr>
              <a:t>United Airlines</a:t>
            </a:r>
          </a:p>
        </p:txBody>
      </p:sp>
      <p:pic>
        <p:nvPicPr>
          <p:cNvPr id="388" name="Google Shape;388;p57"/>
          <p:cNvPicPr preferRelativeResize="0"/>
          <p:nvPr/>
        </p:nvPicPr>
        <p:blipFill>
          <a:blip r:embed="rId3"/>
          <a:stretch>
            <a:fillRect/>
          </a:stretch>
        </p:blipFill>
        <p:spPr>
          <a:xfrm>
            <a:off x="4700017" y="601721"/>
            <a:ext cx="4232479" cy="2308202"/>
          </a:xfrm>
          <a:prstGeom prst="rect">
            <a:avLst/>
          </a:prstGeom>
          <a:noFill/>
        </p:spPr>
      </p:pic>
      <p:pic>
        <p:nvPicPr>
          <p:cNvPr id="389" name="Google Shape;389;p57"/>
          <p:cNvPicPr preferRelativeResize="0"/>
          <p:nvPr/>
        </p:nvPicPr>
        <p:blipFill>
          <a:blip r:embed="rId4"/>
          <a:stretch>
            <a:fillRect/>
          </a:stretch>
        </p:blipFill>
        <p:spPr>
          <a:xfrm>
            <a:off x="211504" y="577645"/>
            <a:ext cx="4113608" cy="2308503"/>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3"/>
        <p:cNvGrpSpPr/>
        <p:nvPr/>
      </p:nvGrpSpPr>
      <p:grpSpPr>
        <a:xfrm>
          <a:off x="0" y="0"/>
          <a:ext cx="0" cy="0"/>
          <a:chOff x="0" y="0"/>
          <a:chExt cx="0" cy="0"/>
        </a:xfrm>
      </p:grpSpPr>
      <p:grpSp>
        <p:nvGrpSpPr>
          <p:cNvPr id="402" name="Group 401">
            <a:extLst>
              <a:ext uri="{FF2B5EF4-FFF2-40B4-BE49-F238E27FC236}">
                <a16:creationId xmlns:a16="http://schemas.microsoft.com/office/drawing/2014/main" id="{BF65200E-BE19-61BA-8C12-E73CE7790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3637572"/>
            <a:ext cx="9151631" cy="1516116"/>
            <a:chOff x="-1" y="-29768"/>
            <a:chExt cx="12202175" cy="1519356"/>
          </a:xfrm>
        </p:grpSpPr>
        <p:sp>
          <p:nvSpPr>
            <p:cNvPr id="403" name="Rectangle 402">
              <a:extLst>
                <a:ext uri="{FF2B5EF4-FFF2-40B4-BE49-F238E27FC236}">
                  <a16:creationId xmlns:a16="http://schemas.microsoft.com/office/drawing/2014/main" id="{4DCB7929-1F93-E966-9A22-29A959C2A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Rectangle 403">
              <a:extLst>
                <a:ext uri="{FF2B5EF4-FFF2-40B4-BE49-F238E27FC236}">
                  <a16:creationId xmlns:a16="http://schemas.microsoft.com/office/drawing/2014/main" id="{6E9333BF-F59E-1341-F162-50F583238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a:extLst>
                <a:ext uri="{FF2B5EF4-FFF2-40B4-BE49-F238E27FC236}">
                  <a16:creationId xmlns:a16="http://schemas.microsoft.com/office/drawing/2014/main" id="{DF345832-F005-417F-6A2A-8481A275FF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962663" y="-3992432"/>
              <a:ext cx="1519356" cy="9444683"/>
            </a:xfrm>
            <a:prstGeom prst="rect">
              <a:avLst/>
            </a:prstGeom>
            <a:gradFill>
              <a:gsLst>
                <a:gs pos="29000">
                  <a:schemeClr val="accent5">
                    <a:lumMod val="60000"/>
                    <a:lumOff val="40000"/>
                    <a:alpha val="0"/>
                  </a:schemeClr>
                </a:gs>
                <a:gs pos="100000">
                  <a:schemeClr val="accent5">
                    <a:lumMod val="75000"/>
                    <a:alpha val="70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4" name="Google Shape;394;p58"/>
          <p:cNvSpPr txBox="1">
            <a:spLocks noGrp="1"/>
          </p:cNvSpPr>
          <p:nvPr>
            <p:ph type="title"/>
          </p:nvPr>
        </p:nvSpPr>
        <p:spPr>
          <a:xfrm>
            <a:off x="1208722" y="3875563"/>
            <a:ext cx="6712268" cy="526698"/>
          </a:xfrm>
          <a:prstGeom prst="rect">
            <a:avLst/>
          </a:prstGeom>
        </p:spPr>
        <p:txBody>
          <a:bodyPr spcFirstLastPara="1" vert="horz" lIns="91440" tIns="45720" rIns="91440" bIns="45720" rtlCol="0" anchor="b" anchorCtr="0">
            <a:normAutofit/>
          </a:bodyPr>
          <a:lstStyle/>
          <a:p>
            <a:pPr marL="0" lvl="0" indent="0" algn="ctr" defTabSz="914400">
              <a:spcBef>
                <a:spcPct val="0"/>
              </a:spcBef>
              <a:spcAft>
                <a:spcPts val="0"/>
              </a:spcAft>
            </a:pPr>
            <a:r>
              <a:rPr lang="en-US" sz="2700">
                <a:solidFill>
                  <a:srgbClr val="FFFFFF"/>
                </a:solidFill>
              </a:rPr>
              <a:t>Air France</a:t>
            </a:r>
          </a:p>
        </p:txBody>
      </p:sp>
      <p:pic>
        <p:nvPicPr>
          <p:cNvPr id="397" name="Google Shape;397;p58"/>
          <p:cNvPicPr preferRelativeResize="0"/>
          <p:nvPr/>
        </p:nvPicPr>
        <p:blipFill>
          <a:blip r:embed="rId3"/>
          <a:stretch>
            <a:fillRect/>
          </a:stretch>
        </p:blipFill>
        <p:spPr>
          <a:xfrm>
            <a:off x="182880" y="484632"/>
            <a:ext cx="4305631" cy="2372210"/>
          </a:xfrm>
          <a:prstGeom prst="rect">
            <a:avLst/>
          </a:prstGeom>
          <a:noFill/>
        </p:spPr>
      </p:pic>
      <p:pic>
        <p:nvPicPr>
          <p:cNvPr id="396" name="Google Shape;396;p58"/>
          <p:cNvPicPr preferRelativeResize="0"/>
          <p:nvPr/>
        </p:nvPicPr>
        <p:blipFill>
          <a:blip r:embed="rId4"/>
          <a:stretch>
            <a:fillRect/>
          </a:stretch>
        </p:blipFill>
        <p:spPr>
          <a:xfrm>
            <a:off x="4655488" y="484632"/>
            <a:ext cx="4159328" cy="2372511"/>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1"/>
        <p:cNvGrpSpPr/>
        <p:nvPr/>
      </p:nvGrpSpPr>
      <p:grpSpPr>
        <a:xfrm>
          <a:off x="0" y="0"/>
          <a:ext cx="0" cy="0"/>
          <a:chOff x="0" y="0"/>
          <a:chExt cx="0" cy="0"/>
        </a:xfrm>
      </p:grpSpPr>
      <p:grpSp>
        <p:nvGrpSpPr>
          <p:cNvPr id="410" name="Group 409">
            <a:extLst>
              <a:ext uri="{FF2B5EF4-FFF2-40B4-BE49-F238E27FC236}">
                <a16:creationId xmlns:a16="http://schemas.microsoft.com/office/drawing/2014/main" id="{BF65200E-BE19-61BA-8C12-E73CE7790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3637572"/>
            <a:ext cx="9151631" cy="1516116"/>
            <a:chOff x="-1" y="-29768"/>
            <a:chExt cx="12202175" cy="1519356"/>
          </a:xfrm>
        </p:grpSpPr>
        <p:sp>
          <p:nvSpPr>
            <p:cNvPr id="411" name="Rectangle 410">
              <a:extLst>
                <a:ext uri="{FF2B5EF4-FFF2-40B4-BE49-F238E27FC236}">
                  <a16:creationId xmlns:a16="http://schemas.microsoft.com/office/drawing/2014/main" id="{4DCB7929-1F93-E966-9A22-29A959C2A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a:extLst>
                <a:ext uri="{FF2B5EF4-FFF2-40B4-BE49-F238E27FC236}">
                  <a16:creationId xmlns:a16="http://schemas.microsoft.com/office/drawing/2014/main" id="{6E9333BF-F59E-1341-F162-50F583238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Rectangle 412">
              <a:extLst>
                <a:ext uri="{FF2B5EF4-FFF2-40B4-BE49-F238E27FC236}">
                  <a16:creationId xmlns:a16="http://schemas.microsoft.com/office/drawing/2014/main" id="{DF345832-F005-417F-6A2A-8481A275FF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962663" y="-3992432"/>
              <a:ext cx="1519356" cy="9444683"/>
            </a:xfrm>
            <a:prstGeom prst="rect">
              <a:avLst/>
            </a:prstGeom>
            <a:gradFill>
              <a:gsLst>
                <a:gs pos="29000">
                  <a:schemeClr val="accent5">
                    <a:lumMod val="60000"/>
                    <a:lumOff val="40000"/>
                    <a:alpha val="0"/>
                  </a:schemeClr>
                </a:gs>
                <a:gs pos="100000">
                  <a:schemeClr val="accent5">
                    <a:lumMod val="75000"/>
                    <a:alpha val="70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2" name="Google Shape;402;p59"/>
          <p:cNvSpPr txBox="1">
            <a:spLocks noGrp="1"/>
          </p:cNvSpPr>
          <p:nvPr>
            <p:ph type="title"/>
          </p:nvPr>
        </p:nvSpPr>
        <p:spPr>
          <a:xfrm>
            <a:off x="1208722" y="3875563"/>
            <a:ext cx="6712268" cy="526698"/>
          </a:xfrm>
          <a:prstGeom prst="rect">
            <a:avLst/>
          </a:prstGeom>
        </p:spPr>
        <p:txBody>
          <a:bodyPr spcFirstLastPara="1" vert="horz" lIns="91440" tIns="45720" rIns="91440" bIns="45720" rtlCol="0" anchor="b" anchorCtr="0">
            <a:normAutofit/>
          </a:bodyPr>
          <a:lstStyle/>
          <a:p>
            <a:pPr marL="0" lvl="0" indent="0" algn="ctr" defTabSz="914400">
              <a:spcBef>
                <a:spcPct val="0"/>
              </a:spcBef>
              <a:spcAft>
                <a:spcPts val="0"/>
              </a:spcAft>
            </a:pPr>
            <a:r>
              <a:rPr lang="en-US" sz="2700">
                <a:solidFill>
                  <a:srgbClr val="FFFFFF"/>
                </a:solidFill>
              </a:rPr>
              <a:t>Ryanair</a:t>
            </a:r>
          </a:p>
        </p:txBody>
      </p:sp>
      <p:pic>
        <p:nvPicPr>
          <p:cNvPr id="404" name="Google Shape;404;p59"/>
          <p:cNvPicPr preferRelativeResize="0"/>
          <p:nvPr/>
        </p:nvPicPr>
        <p:blipFill>
          <a:blip r:embed="rId3"/>
          <a:stretch>
            <a:fillRect/>
          </a:stretch>
        </p:blipFill>
        <p:spPr>
          <a:xfrm>
            <a:off x="192024" y="603504"/>
            <a:ext cx="4296487" cy="2253338"/>
          </a:xfrm>
          <a:prstGeom prst="rect">
            <a:avLst/>
          </a:prstGeom>
          <a:noFill/>
        </p:spPr>
      </p:pic>
      <p:pic>
        <p:nvPicPr>
          <p:cNvPr id="405" name="Google Shape;405;p59"/>
          <p:cNvPicPr preferRelativeResize="0"/>
          <p:nvPr/>
        </p:nvPicPr>
        <p:blipFill>
          <a:blip r:embed="rId4"/>
          <a:stretch>
            <a:fillRect/>
          </a:stretch>
        </p:blipFill>
        <p:spPr>
          <a:xfrm>
            <a:off x="4655488" y="603504"/>
            <a:ext cx="4049600" cy="2253639"/>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9"/>
        <p:cNvGrpSpPr/>
        <p:nvPr/>
      </p:nvGrpSpPr>
      <p:grpSpPr>
        <a:xfrm>
          <a:off x="0" y="0"/>
          <a:ext cx="0" cy="0"/>
          <a:chOff x="0" y="0"/>
          <a:chExt cx="0" cy="0"/>
        </a:xfrm>
      </p:grpSpPr>
      <p:grpSp>
        <p:nvGrpSpPr>
          <p:cNvPr id="418" name="Group 417">
            <a:extLst>
              <a:ext uri="{FF2B5EF4-FFF2-40B4-BE49-F238E27FC236}">
                <a16:creationId xmlns:a16="http://schemas.microsoft.com/office/drawing/2014/main" id="{BF65200E-BE19-61BA-8C12-E73CE7790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3637572"/>
            <a:ext cx="9151631" cy="1516116"/>
            <a:chOff x="-1" y="-29768"/>
            <a:chExt cx="12202175" cy="1519356"/>
          </a:xfrm>
        </p:grpSpPr>
        <p:sp>
          <p:nvSpPr>
            <p:cNvPr id="419" name="Rectangle 418">
              <a:extLst>
                <a:ext uri="{FF2B5EF4-FFF2-40B4-BE49-F238E27FC236}">
                  <a16:creationId xmlns:a16="http://schemas.microsoft.com/office/drawing/2014/main" id="{4DCB7929-1F93-E966-9A22-29A959C2A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a:extLst>
                <a:ext uri="{FF2B5EF4-FFF2-40B4-BE49-F238E27FC236}">
                  <a16:creationId xmlns:a16="http://schemas.microsoft.com/office/drawing/2014/main" id="{6E9333BF-F59E-1341-F162-50F583238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a:extLst>
                <a:ext uri="{FF2B5EF4-FFF2-40B4-BE49-F238E27FC236}">
                  <a16:creationId xmlns:a16="http://schemas.microsoft.com/office/drawing/2014/main" id="{DF345832-F005-417F-6A2A-8481A275FF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962663" y="-3992432"/>
              <a:ext cx="1519356" cy="9444683"/>
            </a:xfrm>
            <a:prstGeom prst="rect">
              <a:avLst/>
            </a:prstGeom>
            <a:gradFill>
              <a:gsLst>
                <a:gs pos="29000">
                  <a:schemeClr val="accent5">
                    <a:lumMod val="60000"/>
                    <a:lumOff val="40000"/>
                    <a:alpha val="0"/>
                  </a:schemeClr>
                </a:gs>
                <a:gs pos="100000">
                  <a:schemeClr val="accent5">
                    <a:lumMod val="75000"/>
                    <a:alpha val="70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0" name="Google Shape;410;p60"/>
          <p:cNvSpPr txBox="1">
            <a:spLocks noGrp="1"/>
          </p:cNvSpPr>
          <p:nvPr>
            <p:ph type="title"/>
          </p:nvPr>
        </p:nvSpPr>
        <p:spPr>
          <a:xfrm>
            <a:off x="1208722" y="3875563"/>
            <a:ext cx="6712268" cy="526698"/>
          </a:xfrm>
          <a:prstGeom prst="rect">
            <a:avLst/>
          </a:prstGeom>
        </p:spPr>
        <p:txBody>
          <a:bodyPr spcFirstLastPara="1" vert="horz" lIns="91440" tIns="45720" rIns="91440" bIns="45720" rtlCol="0" anchor="b" anchorCtr="0">
            <a:normAutofit/>
          </a:bodyPr>
          <a:lstStyle/>
          <a:p>
            <a:pPr marL="0" lvl="0" indent="0" algn="ctr" defTabSz="914400">
              <a:spcBef>
                <a:spcPct val="0"/>
              </a:spcBef>
              <a:spcAft>
                <a:spcPts val="0"/>
              </a:spcAft>
            </a:pPr>
            <a:r>
              <a:rPr lang="en-US" sz="2700">
                <a:solidFill>
                  <a:srgbClr val="FFFFFF"/>
                </a:solidFill>
              </a:rPr>
              <a:t>Air China</a:t>
            </a:r>
          </a:p>
        </p:txBody>
      </p:sp>
      <p:pic>
        <p:nvPicPr>
          <p:cNvPr id="413" name="Google Shape;413;p60"/>
          <p:cNvPicPr preferRelativeResize="0"/>
          <p:nvPr/>
        </p:nvPicPr>
        <p:blipFill>
          <a:blip r:embed="rId3"/>
          <a:stretch>
            <a:fillRect/>
          </a:stretch>
        </p:blipFill>
        <p:spPr>
          <a:xfrm>
            <a:off x="192023" y="539195"/>
            <a:ext cx="4296488" cy="2317647"/>
          </a:xfrm>
          <a:prstGeom prst="rect">
            <a:avLst/>
          </a:prstGeom>
          <a:noFill/>
        </p:spPr>
      </p:pic>
      <p:pic>
        <p:nvPicPr>
          <p:cNvPr id="412" name="Google Shape;412;p60"/>
          <p:cNvPicPr preferRelativeResize="0"/>
          <p:nvPr/>
        </p:nvPicPr>
        <p:blipFill>
          <a:blip r:embed="rId4"/>
          <a:stretch>
            <a:fillRect/>
          </a:stretch>
        </p:blipFill>
        <p:spPr>
          <a:xfrm>
            <a:off x="4655488" y="539496"/>
            <a:ext cx="4296488" cy="2317647"/>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7"/>
        <p:cNvGrpSpPr/>
        <p:nvPr/>
      </p:nvGrpSpPr>
      <p:grpSpPr>
        <a:xfrm>
          <a:off x="0" y="0"/>
          <a:ext cx="0" cy="0"/>
          <a:chOff x="0" y="0"/>
          <a:chExt cx="0" cy="0"/>
        </a:xfrm>
      </p:grpSpPr>
      <p:grpSp>
        <p:nvGrpSpPr>
          <p:cNvPr id="426" name="Group 425">
            <a:extLst>
              <a:ext uri="{FF2B5EF4-FFF2-40B4-BE49-F238E27FC236}">
                <a16:creationId xmlns:a16="http://schemas.microsoft.com/office/drawing/2014/main" id="{BF65200E-BE19-61BA-8C12-E73CE7790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3637572"/>
            <a:ext cx="9151631" cy="1516116"/>
            <a:chOff x="-1" y="-29768"/>
            <a:chExt cx="12202175" cy="1519356"/>
          </a:xfrm>
        </p:grpSpPr>
        <p:sp>
          <p:nvSpPr>
            <p:cNvPr id="427" name="Rectangle 426">
              <a:extLst>
                <a:ext uri="{FF2B5EF4-FFF2-40B4-BE49-F238E27FC236}">
                  <a16:creationId xmlns:a16="http://schemas.microsoft.com/office/drawing/2014/main" id="{4DCB7929-1F93-E966-9A22-29A959C2A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a:extLst>
                <a:ext uri="{FF2B5EF4-FFF2-40B4-BE49-F238E27FC236}">
                  <a16:creationId xmlns:a16="http://schemas.microsoft.com/office/drawing/2014/main" id="{6E9333BF-F59E-1341-F162-50F583238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a:extLst>
                <a:ext uri="{FF2B5EF4-FFF2-40B4-BE49-F238E27FC236}">
                  <a16:creationId xmlns:a16="http://schemas.microsoft.com/office/drawing/2014/main" id="{DF345832-F005-417F-6A2A-8481A275FF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962663" y="-3992432"/>
              <a:ext cx="1519356" cy="9444683"/>
            </a:xfrm>
            <a:prstGeom prst="rect">
              <a:avLst/>
            </a:prstGeom>
            <a:gradFill>
              <a:gsLst>
                <a:gs pos="29000">
                  <a:schemeClr val="accent5">
                    <a:lumMod val="60000"/>
                    <a:lumOff val="40000"/>
                    <a:alpha val="0"/>
                  </a:schemeClr>
                </a:gs>
                <a:gs pos="100000">
                  <a:schemeClr val="accent5">
                    <a:lumMod val="75000"/>
                    <a:alpha val="70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8" name="Google Shape;418;p61"/>
          <p:cNvSpPr txBox="1">
            <a:spLocks noGrp="1"/>
          </p:cNvSpPr>
          <p:nvPr>
            <p:ph type="title"/>
          </p:nvPr>
        </p:nvSpPr>
        <p:spPr>
          <a:xfrm>
            <a:off x="1208722" y="3875563"/>
            <a:ext cx="6712268" cy="526698"/>
          </a:xfrm>
          <a:prstGeom prst="rect">
            <a:avLst/>
          </a:prstGeom>
        </p:spPr>
        <p:txBody>
          <a:bodyPr spcFirstLastPara="1" vert="horz" lIns="91440" tIns="45720" rIns="91440" bIns="45720" rtlCol="0" anchor="b" anchorCtr="0">
            <a:normAutofit/>
          </a:bodyPr>
          <a:lstStyle/>
          <a:p>
            <a:pPr marL="0" lvl="0" indent="0" algn="ctr" defTabSz="914400">
              <a:spcBef>
                <a:spcPct val="0"/>
              </a:spcBef>
              <a:spcAft>
                <a:spcPts val="0"/>
              </a:spcAft>
            </a:pPr>
            <a:r>
              <a:rPr lang="en-US" sz="2700">
                <a:solidFill>
                  <a:srgbClr val="FFFFFF"/>
                </a:solidFill>
              </a:rPr>
              <a:t>Delta Airlines</a:t>
            </a:r>
          </a:p>
        </p:txBody>
      </p:sp>
      <p:pic>
        <p:nvPicPr>
          <p:cNvPr id="420" name="Google Shape;420;p61"/>
          <p:cNvPicPr preferRelativeResize="0"/>
          <p:nvPr/>
        </p:nvPicPr>
        <p:blipFill>
          <a:blip r:embed="rId3"/>
          <a:stretch>
            <a:fillRect/>
          </a:stretch>
        </p:blipFill>
        <p:spPr>
          <a:xfrm>
            <a:off x="173735" y="484331"/>
            <a:ext cx="4314776" cy="2372511"/>
          </a:xfrm>
          <a:prstGeom prst="rect">
            <a:avLst/>
          </a:prstGeom>
          <a:noFill/>
        </p:spPr>
      </p:pic>
      <p:pic>
        <p:nvPicPr>
          <p:cNvPr id="421" name="Google Shape;421;p61"/>
          <p:cNvPicPr preferRelativeResize="0"/>
          <p:nvPr/>
        </p:nvPicPr>
        <p:blipFill>
          <a:blip r:embed="rId4"/>
          <a:stretch>
            <a:fillRect/>
          </a:stretch>
        </p:blipFill>
        <p:spPr>
          <a:xfrm>
            <a:off x="4655488" y="484632"/>
            <a:ext cx="4314776" cy="2372511"/>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5"/>
        <p:cNvGrpSpPr/>
        <p:nvPr/>
      </p:nvGrpSpPr>
      <p:grpSpPr>
        <a:xfrm>
          <a:off x="0" y="0"/>
          <a:ext cx="0" cy="0"/>
          <a:chOff x="0" y="0"/>
          <a:chExt cx="0" cy="0"/>
        </a:xfrm>
      </p:grpSpPr>
      <p:grpSp>
        <p:nvGrpSpPr>
          <p:cNvPr id="444" name="Group 443">
            <a:extLst>
              <a:ext uri="{FF2B5EF4-FFF2-40B4-BE49-F238E27FC236}">
                <a16:creationId xmlns:a16="http://schemas.microsoft.com/office/drawing/2014/main" id="{6E61B563-A4B2-5783-81AF-A2A053D74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014171"/>
            <a:ext cx="9144000" cy="1139518"/>
            <a:chOff x="0" y="-29768"/>
            <a:chExt cx="12202174" cy="1519356"/>
          </a:xfrm>
        </p:grpSpPr>
        <p:sp>
          <p:nvSpPr>
            <p:cNvPr id="445" name="Rectangle 444">
              <a:extLst>
                <a:ext uri="{FF2B5EF4-FFF2-40B4-BE49-F238E27FC236}">
                  <a16:creationId xmlns:a16="http://schemas.microsoft.com/office/drawing/2014/main" id="{40633BBC-8C60-7DC4-F0CC-CE322510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ectangle 445">
              <a:extLst>
                <a:ext uri="{FF2B5EF4-FFF2-40B4-BE49-F238E27FC236}">
                  <a16:creationId xmlns:a16="http://schemas.microsoft.com/office/drawing/2014/main" id="{CCC98078-F2A2-725C-ED61-320B63B6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Rectangle 446">
              <a:extLst>
                <a:ext uri="{FF2B5EF4-FFF2-40B4-BE49-F238E27FC236}">
                  <a16:creationId xmlns:a16="http://schemas.microsoft.com/office/drawing/2014/main" id="{21CD4C03-24F0-57A9-530E-8F2ABABDC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6" name="Google Shape;426;p62"/>
          <p:cNvSpPr txBox="1">
            <a:spLocks noGrp="1"/>
          </p:cNvSpPr>
          <p:nvPr>
            <p:ph type="title"/>
          </p:nvPr>
        </p:nvSpPr>
        <p:spPr>
          <a:xfrm>
            <a:off x="628650" y="4207426"/>
            <a:ext cx="5193019" cy="685481"/>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2400">
                <a:solidFill>
                  <a:srgbClr val="FFFFFF"/>
                </a:solidFill>
              </a:rPr>
              <a:t>Air France Ratings</a:t>
            </a:r>
          </a:p>
        </p:txBody>
      </p:sp>
      <p:pic>
        <p:nvPicPr>
          <p:cNvPr id="428" name="Google Shape;428;p62"/>
          <p:cNvPicPr preferRelativeResize="0"/>
          <p:nvPr/>
        </p:nvPicPr>
        <p:blipFill rotWithShape="1">
          <a:blip r:embed="rId3"/>
          <a:srcRect t="14508" b="12020"/>
          <a:stretch/>
        </p:blipFill>
        <p:spPr>
          <a:xfrm>
            <a:off x="20" y="10"/>
            <a:ext cx="9143979" cy="4014161"/>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2"/>
        <p:cNvGrpSpPr/>
        <p:nvPr/>
      </p:nvGrpSpPr>
      <p:grpSpPr>
        <a:xfrm>
          <a:off x="0" y="0"/>
          <a:ext cx="0" cy="0"/>
          <a:chOff x="0" y="0"/>
          <a:chExt cx="0" cy="0"/>
        </a:xfrm>
      </p:grpSpPr>
      <p:sp useBgFill="1">
        <p:nvSpPr>
          <p:cNvPr id="8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82" name="Rectangle 8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17144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Google Shape;73;p16"/>
          <p:cNvSpPr txBox="1">
            <a:spLocks noGrp="1"/>
          </p:cNvSpPr>
          <p:nvPr>
            <p:ph type="title"/>
          </p:nvPr>
        </p:nvSpPr>
        <p:spPr>
          <a:xfrm>
            <a:off x="571352" y="262647"/>
            <a:ext cx="3485178" cy="121839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000"/>
              <a:t>Project Objectives </a:t>
            </a:r>
          </a:p>
        </p:txBody>
      </p:sp>
      <p:sp>
        <p:nvSpPr>
          <p:cNvPr id="74" name="Google Shape;74;p16"/>
          <p:cNvSpPr txBox="1">
            <a:spLocks noGrp="1"/>
          </p:cNvSpPr>
          <p:nvPr>
            <p:ph type="body" idx="1"/>
          </p:nvPr>
        </p:nvSpPr>
        <p:spPr>
          <a:xfrm>
            <a:off x="571351" y="2057400"/>
            <a:ext cx="3485179" cy="2709861"/>
          </a:xfrm>
          <a:prstGeom prst="rect">
            <a:avLst/>
          </a:prstGeom>
        </p:spPr>
        <p:txBody>
          <a:bodyPr spcFirstLastPara="1" vert="horz" lIns="91440" tIns="45720" rIns="91440" bIns="45720" rtlCol="0" anchor="ctr" anchorCtr="0">
            <a:normAutofit/>
          </a:bodyPr>
          <a:lstStyle/>
          <a:p>
            <a:pPr marL="457200" lvl="0" indent="-228600" defTabSz="914400">
              <a:spcBef>
                <a:spcPts val="0"/>
              </a:spcBef>
              <a:spcAft>
                <a:spcPts val="600"/>
              </a:spcAft>
              <a:buSzPts val="1800"/>
              <a:buFont typeface="Arial" panose="020B0604020202020204" pitchFamily="34" charset="0"/>
              <a:buChar char="•"/>
            </a:pPr>
            <a:r>
              <a:rPr lang="en-US" sz="1500"/>
              <a:t>Objective 1: Main goal is provide the stakeholders, airline passengers, a customer friendly infographic. </a:t>
            </a:r>
          </a:p>
          <a:p>
            <a:pPr marL="457200" lvl="0" indent="-228600" defTabSz="914400">
              <a:spcBef>
                <a:spcPts val="0"/>
              </a:spcBef>
              <a:spcAft>
                <a:spcPts val="600"/>
              </a:spcAft>
              <a:buSzPts val="1800"/>
              <a:buFont typeface="Arial" panose="020B0604020202020204" pitchFamily="34" charset="0"/>
              <a:buChar char="•"/>
            </a:pPr>
            <a:r>
              <a:rPr lang="en-US" sz="1500"/>
              <a:t>Objective 2: Analyzes satisfaction factors and what contributes to a satisfied customer.</a:t>
            </a:r>
          </a:p>
          <a:p>
            <a:pPr marL="457200" lvl="0" indent="-228600" defTabSz="914400">
              <a:spcBef>
                <a:spcPts val="0"/>
              </a:spcBef>
              <a:spcAft>
                <a:spcPts val="600"/>
              </a:spcAft>
              <a:buSzPts val="1800"/>
              <a:buFont typeface="Arial" panose="020B0604020202020204" pitchFamily="34" charset="0"/>
              <a:buChar char="•"/>
            </a:pPr>
            <a:r>
              <a:rPr lang="en-US" sz="1500"/>
              <a:t>Objective 3: Discover sentiment in regards how customers view airlines.</a:t>
            </a:r>
          </a:p>
        </p:txBody>
      </p:sp>
      <p:pic>
        <p:nvPicPr>
          <p:cNvPr id="76" name="Picture 75" descr="Multi-coloured arrows pointing to different directions">
            <a:extLst>
              <a:ext uri="{FF2B5EF4-FFF2-40B4-BE49-F238E27FC236}">
                <a16:creationId xmlns:a16="http://schemas.microsoft.com/office/drawing/2014/main" id="{8620555B-2D48-D2A2-2D9D-0096DEABA80B}"/>
              </a:ext>
            </a:extLst>
          </p:cNvPr>
          <p:cNvPicPr>
            <a:picLocks noChangeAspect="1"/>
          </p:cNvPicPr>
          <p:nvPr/>
        </p:nvPicPr>
        <p:blipFill rotWithShape="1">
          <a:blip r:embed="rId3"/>
          <a:srcRect l="3782" r="36818"/>
          <a:stretch/>
        </p:blipFill>
        <p:spPr>
          <a:xfrm>
            <a:off x="4572000" y="10"/>
            <a:ext cx="4577118" cy="514349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2"/>
        <p:cNvGrpSpPr/>
        <p:nvPr/>
      </p:nvGrpSpPr>
      <p:grpSpPr>
        <a:xfrm>
          <a:off x="0" y="0"/>
          <a:ext cx="0" cy="0"/>
          <a:chOff x="0" y="0"/>
          <a:chExt cx="0" cy="0"/>
        </a:xfrm>
      </p:grpSpPr>
      <p:grpSp>
        <p:nvGrpSpPr>
          <p:cNvPr id="440" name="Group 439">
            <a:extLst>
              <a:ext uri="{FF2B5EF4-FFF2-40B4-BE49-F238E27FC236}">
                <a16:creationId xmlns:a16="http://schemas.microsoft.com/office/drawing/2014/main" id="{6E61B563-A4B2-5783-81AF-A2A053D74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014171"/>
            <a:ext cx="9144000" cy="1139518"/>
            <a:chOff x="0" y="-29768"/>
            <a:chExt cx="12202174" cy="1519356"/>
          </a:xfrm>
        </p:grpSpPr>
        <p:sp>
          <p:nvSpPr>
            <p:cNvPr id="441" name="Rectangle 440">
              <a:extLst>
                <a:ext uri="{FF2B5EF4-FFF2-40B4-BE49-F238E27FC236}">
                  <a16:creationId xmlns:a16="http://schemas.microsoft.com/office/drawing/2014/main" id="{40633BBC-8C60-7DC4-F0CC-CE322510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Rectangle 441">
              <a:extLst>
                <a:ext uri="{FF2B5EF4-FFF2-40B4-BE49-F238E27FC236}">
                  <a16:creationId xmlns:a16="http://schemas.microsoft.com/office/drawing/2014/main" id="{CCC98078-F2A2-725C-ED61-320B63B6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Rectangle 442">
              <a:extLst>
                <a:ext uri="{FF2B5EF4-FFF2-40B4-BE49-F238E27FC236}">
                  <a16:creationId xmlns:a16="http://schemas.microsoft.com/office/drawing/2014/main" id="{21CD4C03-24F0-57A9-530E-8F2ABABDC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3" name="Google Shape;433;p63"/>
          <p:cNvSpPr txBox="1">
            <a:spLocks noGrp="1"/>
          </p:cNvSpPr>
          <p:nvPr>
            <p:ph type="title"/>
          </p:nvPr>
        </p:nvSpPr>
        <p:spPr>
          <a:xfrm>
            <a:off x="628650" y="4207426"/>
            <a:ext cx="5193019" cy="685481"/>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2400">
                <a:solidFill>
                  <a:srgbClr val="FFFFFF"/>
                </a:solidFill>
              </a:rPr>
              <a:t>United Airlines Ratings</a:t>
            </a:r>
          </a:p>
        </p:txBody>
      </p:sp>
      <p:pic>
        <p:nvPicPr>
          <p:cNvPr id="435" name="Google Shape;435;p63"/>
          <p:cNvPicPr preferRelativeResize="0"/>
          <p:nvPr/>
        </p:nvPicPr>
        <p:blipFill rotWithShape="1">
          <a:blip r:embed="rId3"/>
          <a:srcRect t="13444" b="13084"/>
          <a:stretch/>
        </p:blipFill>
        <p:spPr>
          <a:xfrm>
            <a:off x="20" y="10"/>
            <a:ext cx="9143979" cy="401416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33"/>
                                        </p:tgtEl>
                                        <p:attrNameLst>
                                          <p:attrName>style.visibility</p:attrName>
                                        </p:attrNameLst>
                                      </p:cBhvr>
                                      <p:to>
                                        <p:strVal val="visible"/>
                                      </p:to>
                                    </p:set>
                                    <p:animEffect transition="in" filter="fade">
                                      <p:cBhvr>
                                        <p:cTn id="7" dur="7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9"/>
        <p:cNvGrpSpPr/>
        <p:nvPr/>
      </p:nvGrpSpPr>
      <p:grpSpPr>
        <a:xfrm>
          <a:off x="0" y="0"/>
          <a:ext cx="0" cy="0"/>
          <a:chOff x="0" y="0"/>
          <a:chExt cx="0" cy="0"/>
        </a:xfrm>
      </p:grpSpPr>
      <p:grpSp>
        <p:nvGrpSpPr>
          <p:cNvPr id="447" name="Group 446">
            <a:extLst>
              <a:ext uri="{FF2B5EF4-FFF2-40B4-BE49-F238E27FC236}">
                <a16:creationId xmlns:a16="http://schemas.microsoft.com/office/drawing/2014/main" id="{6E61B563-A4B2-5783-81AF-A2A053D74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014171"/>
            <a:ext cx="9144000" cy="1139518"/>
            <a:chOff x="0" y="-29768"/>
            <a:chExt cx="12202174" cy="1519356"/>
          </a:xfrm>
        </p:grpSpPr>
        <p:sp>
          <p:nvSpPr>
            <p:cNvPr id="448" name="Rectangle 447">
              <a:extLst>
                <a:ext uri="{FF2B5EF4-FFF2-40B4-BE49-F238E27FC236}">
                  <a16:creationId xmlns:a16="http://schemas.microsoft.com/office/drawing/2014/main" id="{40633BBC-8C60-7DC4-F0CC-CE322510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ectangle 448">
              <a:extLst>
                <a:ext uri="{FF2B5EF4-FFF2-40B4-BE49-F238E27FC236}">
                  <a16:creationId xmlns:a16="http://schemas.microsoft.com/office/drawing/2014/main" id="{CCC98078-F2A2-725C-ED61-320B63B6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Rectangle 449">
              <a:extLst>
                <a:ext uri="{FF2B5EF4-FFF2-40B4-BE49-F238E27FC236}">
                  <a16:creationId xmlns:a16="http://schemas.microsoft.com/office/drawing/2014/main" id="{21CD4C03-24F0-57A9-530E-8F2ABABDC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0" name="Google Shape;440;p64"/>
          <p:cNvSpPr txBox="1">
            <a:spLocks noGrp="1"/>
          </p:cNvSpPr>
          <p:nvPr>
            <p:ph type="title"/>
          </p:nvPr>
        </p:nvSpPr>
        <p:spPr>
          <a:xfrm>
            <a:off x="628650" y="4207426"/>
            <a:ext cx="5193019" cy="685481"/>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2400">
                <a:solidFill>
                  <a:srgbClr val="FFFFFF"/>
                </a:solidFill>
              </a:rPr>
              <a:t>Air China Ratings</a:t>
            </a:r>
          </a:p>
        </p:txBody>
      </p:sp>
      <p:pic>
        <p:nvPicPr>
          <p:cNvPr id="442" name="Google Shape;442;p64"/>
          <p:cNvPicPr preferRelativeResize="0"/>
          <p:nvPr/>
        </p:nvPicPr>
        <p:blipFill rotWithShape="1">
          <a:blip r:embed="rId3"/>
          <a:srcRect t="14454" b="12075"/>
          <a:stretch/>
        </p:blipFill>
        <p:spPr>
          <a:xfrm>
            <a:off x="20" y="10"/>
            <a:ext cx="9143979" cy="401416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40"/>
                                        </p:tgtEl>
                                        <p:attrNameLst>
                                          <p:attrName>style.visibility</p:attrName>
                                        </p:attrNameLst>
                                      </p:cBhvr>
                                      <p:to>
                                        <p:strVal val="visible"/>
                                      </p:to>
                                    </p:set>
                                    <p:animEffect transition="in" filter="fade">
                                      <p:cBhvr>
                                        <p:cTn id="7" dur="400"/>
                                        <p:tgtEl>
                                          <p:spTgt spid="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6"/>
        <p:cNvGrpSpPr/>
        <p:nvPr/>
      </p:nvGrpSpPr>
      <p:grpSpPr>
        <a:xfrm>
          <a:off x="0" y="0"/>
          <a:ext cx="0" cy="0"/>
          <a:chOff x="0" y="0"/>
          <a:chExt cx="0" cy="0"/>
        </a:xfrm>
      </p:grpSpPr>
      <p:grpSp>
        <p:nvGrpSpPr>
          <p:cNvPr id="454" name="Group 453">
            <a:extLst>
              <a:ext uri="{FF2B5EF4-FFF2-40B4-BE49-F238E27FC236}">
                <a16:creationId xmlns:a16="http://schemas.microsoft.com/office/drawing/2014/main" id="{6E61B563-A4B2-5783-81AF-A2A053D74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014171"/>
            <a:ext cx="9144000" cy="1139518"/>
            <a:chOff x="0" y="-29768"/>
            <a:chExt cx="12202174" cy="1519356"/>
          </a:xfrm>
        </p:grpSpPr>
        <p:sp>
          <p:nvSpPr>
            <p:cNvPr id="455" name="Rectangle 454">
              <a:extLst>
                <a:ext uri="{FF2B5EF4-FFF2-40B4-BE49-F238E27FC236}">
                  <a16:creationId xmlns:a16="http://schemas.microsoft.com/office/drawing/2014/main" id="{40633BBC-8C60-7DC4-F0CC-CE322510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Rectangle 455">
              <a:extLst>
                <a:ext uri="{FF2B5EF4-FFF2-40B4-BE49-F238E27FC236}">
                  <a16:creationId xmlns:a16="http://schemas.microsoft.com/office/drawing/2014/main" id="{CCC98078-F2A2-725C-ED61-320B63B6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456">
              <a:extLst>
                <a:ext uri="{FF2B5EF4-FFF2-40B4-BE49-F238E27FC236}">
                  <a16:creationId xmlns:a16="http://schemas.microsoft.com/office/drawing/2014/main" id="{21CD4C03-24F0-57A9-530E-8F2ABABDC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7" name="Google Shape;447;p65"/>
          <p:cNvSpPr txBox="1">
            <a:spLocks noGrp="1"/>
          </p:cNvSpPr>
          <p:nvPr>
            <p:ph type="title"/>
          </p:nvPr>
        </p:nvSpPr>
        <p:spPr>
          <a:xfrm>
            <a:off x="628650" y="4207426"/>
            <a:ext cx="5193019" cy="685481"/>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2400">
                <a:solidFill>
                  <a:srgbClr val="FFFFFF"/>
                </a:solidFill>
              </a:rPr>
              <a:t>Delta Airlines Ratings</a:t>
            </a:r>
          </a:p>
        </p:txBody>
      </p:sp>
      <p:pic>
        <p:nvPicPr>
          <p:cNvPr id="449" name="Google Shape;449;p65"/>
          <p:cNvPicPr preferRelativeResize="0"/>
          <p:nvPr/>
        </p:nvPicPr>
        <p:blipFill rotWithShape="1">
          <a:blip r:embed="rId3"/>
          <a:srcRect t="14541" b="11988"/>
          <a:stretch/>
        </p:blipFill>
        <p:spPr>
          <a:xfrm>
            <a:off x="20" y="10"/>
            <a:ext cx="9143979" cy="401416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47"/>
                                        </p:tgtEl>
                                        <p:attrNameLst>
                                          <p:attrName>style.visibility</p:attrName>
                                        </p:attrNameLst>
                                      </p:cBhvr>
                                      <p:to>
                                        <p:strVal val="visible"/>
                                      </p:to>
                                    </p:set>
                                    <p:animEffect transition="in" filter="fade">
                                      <p:cBhvr>
                                        <p:cTn id="7" dur="400"/>
                                        <p:tgtEl>
                                          <p:spTgt spid="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3"/>
        <p:cNvGrpSpPr/>
        <p:nvPr/>
      </p:nvGrpSpPr>
      <p:grpSpPr>
        <a:xfrm>
          <a:off x="0" y="0"/>
          <a:ext cx="0" cy="0"/>
          <a:chOff x="0" y="0"/>
          <a:chExt cx="0" cy="0"/>
        </a:xfrm>
      </p:grpSpPr>
      <p:grpSp>
        <p:nvGrpSpPr>
          <p:cNvPr id="461" name="Group 460">
            <a:extLst>
              <a:ext uri="{FF2B5EF4-FFF2-40B4-BE49-F238E27FC236}">
                <a16:creationId xmlns:a16="http://schemas.microsoft.com/office/drawing/2014/main" id="{6E61B563-A4B2-5783-81AF-A2A053D74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014171"/>
            <a:ext cx="9144000" cy="1139518"/>
            <a:chOff x="0" y="-29768"/>
            <a:chExt cx="12202174" cy="1519356"/>
          </a:xfrm>
        </p:grpSpPr>
        <p:sp>
          <p:nvSpPr>
            <p:cNvPr id="462" name="Rectangle 461">
              <a:extLst>
                <a:ext uri="{FF2B5EF4-FFF2-40B4-BE49-F238E27FC236}">
                  <a16:creationId xmlns:a16="http://schemas.microsoft.com/office/drawing/2014/main" id="{40633BBC-8C60-7DC4-F0CC-CE322510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a:extLst>
                <a:ext uri="{FF2B5EF4-FFF2-40B4-BE49-F238E27FC236}">
                  <a16:creationId xmlns:a16="http://schemas.microsoft.com/office/drawing/2014/main" id="{CCC98078-F2A2-725C-ED61-320B63B6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a:extLst>
                <a:ext uri="{FF2B5EF4-FFF2-40B4-BE49-F238E27FC236}">
                  <a16:creationId xmlns:a16="http://schemas.microsoft.com/office/drawing/2014/main" id="{21CD4C03-24F0-57A9-530E-8F2ABABDC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4" name="Google Shape;454;p66"/>
          <p:cNvSpPr txBox="1">
            <a:spLocks noGrp="1"/>
          </p:cNvSpPr>
          <p:nvPr>
            <p:ph type="title"/>
          </p:nvPr>
        </p:nvSpPr>
        <p:spPr>
          <a:xfrm>
            <a:off x="628650" y="4207426"/>
            <a:ext cx="5193019" cy="685481"/>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2400">
                <a:solidFill>
                  <a:srgbClr val="FFFFFF"/>
                </a:solidFill>
              </a:rPr>
              <a:t>Ryanair Ratings</a:t>
            </a:r>
          </a:p>
          <a:p>
            <a:pPr marL="0" lvl="0" indent="0" defTabSz="914400">
              <a:spcBef>
                <a:spcPct val="0"/>
              </a:spcBef>
              <a:spcAft>
                <a:spcPts val="0"/>
              </a:spcAft>
            </a:pPr>
            <a:endParaRPr lang="en-US" sz="2400">
              <a:solidFill>
                <a:srgbClr val="FFFFFF"/>
              </a:solidFill>
            </a:endParaRPr>
          </a:p>
          <a:p>
            <a:pPr marL="0" lvl="0" indent="0" defTabSz="914400">
              <a:spcBef>
                <a:spcPct val="0"/>
              </a:spcBef>
              <a:spcAft>
                <a:spcPts val="0"/>
              </a:spcAft>
            </a:pPr>
            <a:endParaRPr lang="en-US" sz="2400">
              <a:solidFill>
                <a:srgbClr val="FFFFFF"/>
              </a:solidFill>
            </a:endParaRPr>
          </a:p>
        </p:txBody>
      </p:sp>
      <p:pic>
        <p:nvPicPr>
          <p:cNvPr id="456" name="Google Shape;456;p66"/>
          <p:cNvPicPr preferRelativeResize="0"/>
          <p:nvPr/>
        </p:nvPicPr>
        <p:blipFill rotWithShape="1">
          <a:blip r:embed="rId3"/>
          <a:srcRect t="13576" b="12952"/>
          <a:stretch/>
        </p:blipFill>
        <p:spPr>
          <a:xfrm>
            <a:off x="20" y="10"/>
            <a:ext cx="9143979" cy="401416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54"/>
                                        </p:tgtEl>
                                        <p:attrNameLst>
                                          <p:attrName>style.visibility</p:attrName>
                                        </p:attrNameLst>
                                      </p:cBhvr>
                                      <p:to>
                                        <p:strVal val="visible"/>
                                      </p:to>
                                    </p:set>
                                    <p:animEffect transition="in" filter="fade">
                                      <p:cBhvr>
                                        <p:cTn id="7" dur="700"/>
                                        <p:tgtEl>
                                          <p:spTgt spid="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0" name="Rectangle 129">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195014"/>
            <a:ext cx="8375586" cy="444975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Google Shape;121;p24"/>
          <p:cNvSpPr txBox="1">
            <a:spLocks noGrp="1"/>
          </p:cNvSpPr>
          <p:nvPr>
            <p:ph type="title"/>
          </p:nvPr>
        </p:nvSpPr>
        <p:spPr>
          <a:xfrm>
            <a:off x="836676" y="382140"/>
            <a:ext cx="7674102" cy="761238"/>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000" kern="1200">
                <a:solidFill>
                  <a:schemeClr val="tx1"/>
                </a:solidFill>
                <a:latin typeface="+mj-lt"/>
                <a:ea typeface="+mj-ea"/>
                <a:cs typeface="+mj-cs"/>
              </a:rPr>
              <a:t>Challenges, Lessons Learned and Future Works</a:t>
            </a:r>
          </a:p>
        </p:txBody>
      </p:sp>
      <p:sp>
        <p:nvSpPr>
          <p:cNvPr id="132" name="Rectangle 131">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493745"/>
            <a:ext cx="96012"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24" name="Google Shape;122;p24">
            <a:extLst>
              <a:ext uri="{FF2B5EF4-FFF2-40B4-BE49-F238E27FC236}">
                <a16:creationId xmlns:a16="http://schemas.microsoft.com/office/drawing/2014/main" id="{887A97BF-DE33-62A0-10ED-A1E88ECD5EB3}"/>
              </a:ext>
            </a:extLst>
          </p:cNvPr>
          <p:cNvGraphicFramePr/>
          <p:nvPr>
            <p:extLst>
              <p:ext uri="{D42A27DB-BD31-4B8C-83A1-F6EECF244321}">
                <p14:modId xmlns:p14="http://schemas.microsoft.com/office/powerpoint/2010/main" val="1405861713"/>
              </p:ext>
            </p:extLst>
          </p:nvPr>
        </p:nvGraphicFramePr>
        <p:xfrm>
          <a:off x="836676" y="1255014"/>
          <a:ext cx="7674102" cy="32506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8"/>
        <p:cNvGrpSpPr/>
        <p:nvPr/>
      </p:nvGrpSpPr>
      <p:grpSpPr>
        <a:xfrm>
          <a:off x="0" y="0"/>
          <a:ext cx="0" cy="0"/>
          <a:chOff x="0" y="0"/>
          <a:chExt cx="0" cy="0"/>
        </a:xfrm>
      </p:grpSpPr>
      <p:sp useBgFill="1">
        <p:nvSpPr>
          <p:cNvPr id="8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88" name="Rectangle 8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17144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Google Shape;79;p17"/>
          <p:cNvSpPr txBox="1">
            <a:spLocks noGrp="1"/>
          </p:cNvSpPr>
          <p:nvPr>
            <p:ph type="title"/>
          </p:nvPr>
        </p:nvSpPr>
        <p:spPr>
          <a:xfrm>
            <a:off x="571352" y="262647"/>
            <a:ext cx="3485178" cy="121839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000"/>
              <a:t>Dataset Selection</a:t>
            </a:r>
          </a:p>
        </p:txBody>
      </p:sp>
      <p:sp>
        <p:nvSpPr>
          <p:cNvPr id="80" name="Google Shape;80;p17"/>
          <p:cNvSpPr txBox="1">
            <a:spLocks noGrp="1"/>
          </p:cNvSpPr>
          <p:nvPr>
            <p:ph type="body" idx="1"/>
          </p:nvPr>
        </p:nvSpPr>
        <p:spPr>
          <a:xfrm>
            <a:off x="571351" y="2057400"/>
            <a:ext cx="3485179" cy="2709861"/>
          </a:xfrm>
          <a:prstGeom prst="rect">
            <a:avLst/>
          </a:prstGeom>
        </p:spPr>
        <p:txBody>
          <a:bodyPr spcFirstLastPara="1" vert="horz" lIns="91440" tIns="45720" rIns="91440" bIns="45720" rtlCol="0" anchor="ctr" anchorCtr="0">
            <a:normAutofit/>
          </a:bodyPr>
          <a:lstStyle/>
          <a:p>
            <a:pPr marL="457200" lvl="0" indent="-228600" defTabSz="914400">
              <a:spcBef>
                <a:spcPts val="0"/>
              </a:spcBef>
              <a:spcAft>
                <a:spcPts val="0"/>
              </a:spcAft>
              <a:buSzPts val="1800"/>
              <a:buFont typeface="Arial" panose="020B0604020202020204" pitchFamily="34" charset="0"/>
              <a:buChar char="•"/>
            </a:pPr>
            <a:r>
              <a:rPr lang="en-US" sz="1100" u="sng">
                <a:hlinkClick r:id="rId3">
                  <a:extLst>
                    <a:ext uri="{A12FA001-AC4F-418D-AE19-62706E023703}">
                      <ahyp:hlinkClr xmlns:ahyp="http://schemas.microsoft.com/office/drawing/2018/hyperlinkcolor" val="tx"/>
                    </a:ext>
                  </a:extLst>
                </a:hlinkClick>
              </a:rPr>
              <a:t>https://www.kaggle.com/datasets/teejmahal20/airline-passenger-satisfaction</a:t>
            </a:r>
            <a:endParaRPr lang="en-US" sz="1100"/>
          </a:p>
          <a:p>
            <a:pPr marL="914400" lvl="1" indent="-228600" defTabSz="914400">
              <a:spcBef>
                <a:spcPts val="0"/>
              </a:spcBef>
              <a:spcAft>
                <a:spcPts val="0"/>
              </a:spcAft>
              <a:buSzPts val="1800"/>
              <a:buFont typeface="Arial" panose="020B0604020202020204" pitchFamily="34" charset="0"/>
              <a:buChar char="•"/>
            </a:pPr>
            <a:r>
              <a:rPr lang="en-US" sz="1100"/>
              <a:t>The dataset contains airline passengers survey responses for satisfaction and factors leading to satisfaction.</a:t>
            </a:r>
          </a:p>
          <a:p>
            <a:pPr marL="914400" lvl="1" indent="-228600" defTabSz="914400">
              <a:spcBef>
                <a:spcPts val="0"/>
              </a:spcBef>
              <a:spcAft>
                <a:spcPts val="0"/>
              </a:spcAft>
              <a:buSzPts val="1800"/>
              <a:buFont typeface="Arial" panose="020B0604020202020204" pitchFamily="34" charset="0"/>
              <a:buChar char="•"/>
            </a:pPr>
            <a:r>
              <a:rPr lang="en-US" sz="1100"/>
              <a:t>Provide stakeholder information such as age, gender, and customer loyalty.</a:t>
            </a:r>
          </a:p>
          <a:p>
            <a:pPr marL="457200" lvl="0" indent="-228600" defTabSz="914400">
              <a:spcBef>
                <a:spcPts val="0"/>
              </a:spcBef>
              <a:spcAft>
                <a:spcPts val="0"/>
              </a:spcAft>
              <a:buSzPts val="1800"/>
              <a:buFont typeface="Arial" panose="020B0604020202020204" pitchFamily="34" charset="0"/>
              <a:buChar char="•"/>
            </a:pPr>
            <a:r>
              <a:rPr lang="en-US" sz="1100" u="sng">
                <a:hlinkClick r:id="rId4"/>
              </a:rPr>
              <a:t>https://www.kaggle.com/datasets/juhibhojani/airline-reviews</a:t>
            </a:r>
            <a:endParaRPr lang="en-US" sz="1100"/>
          </a:p>
          <a:p>
            <a:pPr marL="914400" lvl="1" indent="-228600" defTabSz="914400">
              <a:spcBef>
                <a:spcPts val="0"/>
              </a:spcBef>
              <a:spcAft>
                <a:spcPts val="0"/>
              </a:spcAft>
              <a:buSzPts val="1400"/>
              <a:buFont typeface="Arial" panose="020B0604020202020204" pitchFamily="34" charset="0"/>
              <a:buChar char="•"/>
            </a:pPr>
            <a:r>
              <a:rPr lang="en-US" sz="1100"/>
              <a:t>The dataset involved contain airline reviews based on airlinequality.com.</a:t>
            </a:r>
          </a:p>
          <a:p>
            <a:pPr marL="914400" lvl="1" indent="-228600" defTabSz="914400">
              <a:spcBef>
                <a:spcPts val="0"/>
              </a:spcBef>
              <a:spcAft>
                <a:spcPts val="0"/>
              </a:spcAft>
              <a:buSzPts val="1400"/>
              <a:buFont typeface="Arial" panose="020B0604020202020204" pitchFamily="34" charset="0"/>
              <a:buChar char="•"/>
            </a:pPr>
            <a:r>
              <a:rPr lang="en-US" sz="1100"/>
              <a:t>Text based analysis will extract keywords that highlight passengers’ sentiments for airlines. </a:t>
            </a:r>
          </a:p>
          <a:p>
            <a:pPr marL="914400" lvl="1" indent="-228600" defTabSz="914400">
              <a:spcBef>
                <a:spcPts val="0"/>
              </a:spcBef>
              <a:spcAft>
                <a:spcPts val="0"/>
              </a:spcAft>
              <a:buSzPts val="1400"/>
              <a:buFont typeface="Arial" panose="020B0604020202020204" pitchFamily="34" charset="0"/>
              <a:buChar char="•"/>
            </a:pPr>
            <a:r>
              <a:rPr lang="en-US" sz="1100"/>
              <a:t>Provides similar satisfaction ratings but through variable ‘Recommended’</a:t>
            </a:r>
          </a:p>
          <a:p>
            <a:pPr marL="0" lvl="0" indent="-228600" defTabSz="914400">
              <a:spcBef>
                <a:spcPts val="1200"/>
              </a:spcBef>
              <a:spcAft>
                <a:spcPts val="1200"/>
              </a:spcAft>
              <a:buFont typeface="Arial" panose="020B0604020202020204" pitchFamily="34" charset="0"/>
              <a:buChar char="•"/>
            </a:pPr>
            <a:endParaRPr lang="en-US" sz="1100"/>
          </a:p>
        </p:txBody>
      </p:sp>
      <p:pic>
        <p:nvPicPr>
          <p:cNvPr id="82" name="Picture 81" descr="Empty aeroplane seats">
            <a:extLst>
              <a:ext uri="{FF2B5EF4-FFF2-40B4-BE49-F238E27FC236}">
                <a16:creationId xmlns:a16="http://schemas.microsoft.com/office/drawing/2014/main" id="{76250D9A-BE03-1C66-BAC8-E253DD3FB9CF}"/>
              </a:ext>
            </a:extLst>
          </p:cNvPr>
          <p:cNvPicPr>
            <a:picLocks noChangeAspect="1"/>
          </p:cNvPicPr>
          <p:nvPr/>
        </p:nvPicPr>
        <p:blipFill rotWithShape="1">
          <a:blip r:embed="rId5"/>
          <a:srcRect l="25371" r="15229"/>
          <a:stretch/>
        </p:blipFill>
        <p:spPr>
          <a:xfrm>
            <a:off x="4572000" y="10"/>
            <a:ext cx="4577118" cy="51434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grpSp>
        <p:nvGrpSpPr>
          <p:cNvPr id="98" name="Group 97">
            <a:extLst>
              <a:ext uri="{FF2B5EF4-FFF2-40B4-BE49-F238E27FC236}">
                <a16:creationId xmlns:a16="http://schemas.microsoft.com/office/drawing/2014/main" id="{D19F7815-3AA2-7679-26F4-A63338C8B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01" y="3632376"/>
            <a:ext cx="9147501" cy="1512045"/>
            <a:chOff x="-4668" y="4843169"/>
            <a:chExt cx="12196668" cy="2016059"/>
          </a:xfrm>
        </p:grpSpPr>
        <p:sp>
          <p:nvSpPr>
            <p:cNvPr id="99" name="Rectangle 98">
              <a:extLst>
                <a:ext uri="{FF2B5EF4-FFF2-40B4-BE49-F238E27FC236}">
                  <a16:creationId xmlns:a16="http://schemas.microsoft.com/office/drawing/2014/main" id="{656154CE-3587-5C44-2A6B-1FE49B302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668" y="4843169"/>
              <a:ext cx="12196668" cy="2015947"/>
            </a:xfrm>
            <a:prstGeom prst="rect">
              <a:avLst/>
            </a:prstGeom>
            <a:gradFill>
              <a:gsLst>
                <a:gs pos="0">
                  <a:schemeClr val="accent5"/>
                </a:gs>
                <a:gs pos="100000">
                  <a:schemeClr val="accent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3E7A46DB-98C4-E666-AEC5-DF8B5DD9E7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68" y="4844400"/>
              <a:ext cx="10565988" cy="2014828"/>
            </a:xfrm>
            <a:prstGeom prst="rect">
              <a:avLst/>
            </a:prstGeom>
            <a:gradFill flip="none" rotWithShape="1">
              <a:gsLst>
                <a:gs pos="3000">
                  <a:schemeClr val="accent2"/>
                </a:gs>
                <a:gs pos="40000">
                  <a:schemeClr val="accent2">
                    <a:alpha val="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89F8962A-028A-2EBA-FBCF-F9B033440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68" y="4843170"/>
              <a:ext cx="10309010" cy="2006799"/>
            </a:xfrm>
            <a:prstGeom prst="rect">
              <a:avLst/>
            </a:prstGeom>
            <a:gradFill>
              <a:gsLst>
                <a:gs pos="0">
                  <a:schemeClr val="accent5">
                    <a:alpha val="76000"/>
                  </a:schemeClr>
                </a:gs>
                <a:gs pos="67000">
                  <a:schemeClr val="accent2">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2F139663-D7C2-5898-E610-2183584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105876" y="4851203"/>
              <a:ext cx="8086124" cy="2006797"/>
            </a:xfrm>
            <a:prstGeom prst="rect">
              <a:avLst/>
            </a:prstGeom>
            <a:gradFill flip="none" rotWithShape="1">
              <a:gsLst>
                <a:gs pos="0">
                  <a:schemeClr val="accent5">
                    <a:lumMod val="50000"/>
                    <a:alpha val="36000"/>
                  </a:schemeClr>
                </a:gs>
                <a:gs pos="45000">
                  <a:schemeClr val="accent5">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85" name="Google Shape;85;p18"/>
          <p:cNvSpPr txBox="1">
            <a:spLocks noGrp="1"/>
          </p:cNvSpPr>
          <p:nvPr>
            <p:ph type="title"/>
          </p:nvPr>
        </p:nvSpPr>
        <p:spPr>
          <a:xfrm>
            <a:off x="1208722" y="3875563"/>
            <a:ext cx="6712268" cy="526698"/>
          </a:xfrm>
          <a:prstGeom prst="rect">
            <a:avLst/>
          </a:prstGeom>
        </p:spPr>
        <p:txBody>
          <a:bodyPr spcFirstLastPara="1" vert="horz" lIns="91440" tIns="45720" rIns="91440" bIns="45720" rtlCol="0" anchor="b" anchorCtr="0">
            <a:normAutofit/>
          </a:bodyPr>
          <a:lstStyle/>
          <a:p>
            <a:pPr marL="0" lvl="0" indent="0" algn="ctr" defTabSz="914400">
              <a:spcBef>
                <a:spcPct val="0"/>
              </a:spcBef>
              <a:spcAft>
                <a:spcPts val="0"/>
              </a:spcAft>
            </a:pPr>
            <a:r>
              <a:rPr lang="en-US" sz="2700" kern="1200">
                <a:solidFill>
                  <a:srgbClr val="FFFFFF"/>
                </a:solidFill>
                <a:latin typeface="+mj-lt"/>
                <a:ea typeface="+mj-ea"/>
                <a:cs typeface="+mj-cs"/>
              </a:rPr>
              <a:t>Data Dictionary</a:t>
            </a:r>
          </a:p>
        </p:txBody>
      </p:sp>
      <p:graphicFrame>
        <p:nvGraphicFramePr>
          <p:cNvPr id="86" name="Google Shape;86;p18"/>
          <p:cNvGraphicFramePr/>
          <p:nvPr>
            <p:extLst>
              <p:ext uri="{D42A27DB-BD31-4B8C-83A1-F6EECF244321}">
                <p14:modId xmlns:p14="http://schemas.microsoft.com/office/powerpoint/2010/main" val="1317300560"/>
              </p:ext>
            </p:extLst>
          </p:nvPr>
        </p:nvGraphicFramePr>
        <p:xfrm>
          <a:off x="937881" y="597320"/>
          <a:ext cx="7268239" cy="2418890"/>
        </p:xfrm>
        <a:graphic>
          <a:graphicData uri="http://schemas.openxmlformats.org/drawingml/2006/table">
            <a:tbl>
              <a:tblPr>
                <a:noFill/>
                <a:tableStyleId>{8EC20E35-A176-4012-BC5E-935CFFF8708E}</a:tableStyleId>
              </a:tblPr>
              <a:tblGrid>
                <a:gridCol w="1968570">
                  <a:extLst>
                    <a:ext uri="{9D8B030D-6E8A-4147-A177-3AD203B41FA5}">
                      <a16:colId xmlns:a16="http://schemas.microsoft.com/office/drawing/2014/main" val="20000"/>
                    </a:ext>
                  </a:extLst>
                </a:gridCol>
                <a:gridCol w="2984063">
                  <a:extLst>
                    <a:ext uri="{9D8B030D-6E8A-4147-A177-3AD203B41FA5}">
                      <a16:colId xmlns:a16="http://schemas.microsoft.com/office/drawing/2014/main" val="20001"/>
                    </a:ext>
                  </a:extLst>
                </a:gridCol>
                <a:gridCol w="2315606">
                  <a:extLst>
                    <a:ext uri="{9D8B030D-6E8A-4147-A177-3AD203B41FA5}">
                      <a16:colId xmlns:a16="http://schemas.microsoft.com/office/drawing/2014/main" val="20002"/>
                    </a:ext>
                  </a:extLst>
                </a:gridCol>
              </a:tblGrid>
              <a:tr h="230240">
                <a:tc>
                  <a:txBody>
                    <a:bodyPr/>
                    <a:lstStyle/>
                    <a:p>
                      <a:pPr marL="0" lvl="0" indent="0" algn="l" rtl="0">
                        <a:spcBef>
                          <a:spcPts val="0"/>
                        </a:spcBef>
                        <a:spcAft>
                          <a:spcPts val="0"/>
                        </a:spcAft>
                        <a:buNone/>
                      </a:pPr>
                      <a:r>
                        <a:rPr lang="en" sz="800" cap="none" spc="0">
                          <a:solidFill>
                            <a:schemeClr val="tx1"/>
                          </a:solidFill>
                        </a:rPr>
                        <a:t>Variable Name</a:t>
                      </a:r>
                      <a:endParaRPr sz="800" cap="none" spc="0">
                        <a:solidFill>
                          <a:schemeClr val="tx1"/>
                        </a:solidFill>
                      </a:endParaRPr>
                    </a:p>
                  </a:txBody>
                  <a:tcPr marL="29122" marR="29122" marT="32207" marB="58245">
                    <a:lnL w="12700" cmpd="sng">
                      <a:noFill/>
                      <a:prstDash val="solid"/>
                    </a:lnL>
                    <a:lnR w="12700" cmpd="sng">
                      <a:noFill/>
                      <a:prstDash val="solid"/>
                    </a:lnR>
                    <a:lnT w="12700" cap="flat" cmpd="sng" algn="ctr">
                      <a:solidFill>
                        <a:schemeClr val="accent1"/>
                      </a:solidFill>
                      <a:prstDash val="solid"/>
                    </a:lnT>
                    <a:lnB w="12700" cmpd="sng">
                      <a:noFill/>
                      <a:prstDash val="solid"/>
                    </a:lnB>
                    <a:noFill/>
                  </a:tcPr>
                </a:tc>
                <a:tc>
                  <a:txBody>
                    <a:bodyPr/>
                    <a:lstStyle/>
                    <a:p>
                      <a:pPr marL="0" lvl="0" indent="0" algn="l" rtl="0">
                        <a:spcBef>
                          <a:spcPts val="0"/>
                        </a:spcBef>
                        <a:spcAft>
                          <a:spcPts val="0"/>
                        </a:spcAft>
                        <a:buNone/>
                      </a:pPr>
                      <a:r>
                        <a:rPr lang="en" sz="800" cap="none" spc="0">
                          <a:solidFill>
                            <a:schemeClr val="tx1"/>
                          </a:solidFill>
                        </a:rPr>
                        <a:t>Definition (meaning)</a:t>
                      </a:r>
                      <a:endParaRPr sz="800" cap="none" spc="0">
                        <a:solidFill>
                          <a:schemeClr val="tx1"/>
                        </a:solidFill>
                      </a:endParaRPr>
                    </a:p>
                  </a:txBody>
                  <a:tcPr marL="29122" marR="29122" marT="32207" marB="58245">
                    <a:lnL w="12700" cmpd="sng">
                      <a:noFill/>
                      <a:prstDash val="solid"/>
                    </a:lnL>
                    <a:lnR w="12700" cmpd="sng">
                      <a:noFill/>
                      <a:prstDash val="solid"/>
                    </a:lnR>
                    <a:lnT w="12700" cap="flat" cmpd="sng" algn="ctr">
                      <a:solidFill>
                        <a:schemeClr val="accent1"/>
                      </a:solidFill>
                      <a:prstDash val="solid"/>
                    </a:lnT>
                    <a:lnB w="12700" cmpd="sng">
                      <a:noFill/>
                      <a:prstDash val="solid"/>
                    </a:lnB>
                    <a:noFill/>
                  </a:tcPr>
                </a:tc>
                <a:tc>
                  <a:txBody>
                    <a:bodyPr/>
                    <a:lstStyle/>
                    <a:p>
                      <a:pPr marL="0" lvl="0" indent="0" algn="l" rtl="0">
                        <a:spcBef>
                          <a:spcPts val="0"/>
                        </a:spcBef>
                        <a:spcAft>
                          <a:spcPts val="0"/>
                        </a:spcAft>
                        <a:buNone/>
                      </a:pPr>
                      <a:r>
                        <a:rPr lang="en" sz="800" cap="none" spc="0">
                          <a:solidFill>
                            <a:schemeClr val="tx1"/>
                          </a:solidFill>
                        </a:rPr>
                        <a:t>Domain</a:t>
                      </a:r>
                      <a:endParaRPr sz="800" cap="none" spc="0">
                        <a:solidFill>
                          <a:schemeClr val="tx1"/>
                        </a:solidFill>
                      </a:endParaRPr>
                    </a:p>
                  </a:txBody>
                  <a:tcPr marL="29122" marR="29122" marT="32207" marB="58245">
                    <a:lnL w="12700" cmpd="sng">
                      <a:noFill/>
                      <a:prstDash val="solid"/>
                    </a:lnL>
                    <a:lnR w="12700" cmpd="sng">
                      <a:noFill/>
                      <a:prstDash val="solid"/>
                    </a:lnR>
                    <a:lnT w="12700" cap="flat" cmpd="sng" algn="ctr">
                      <a:solidFill>
                        <a:schemeClr val="accent1"/>
                      </a:solidFill>
                      <a:prstDash val="solid"/>
                    </a:lnT>
                    <a:lnB w="12700" cmpd="sng">
                      <a:noFill/>
                      <a:prstDash val="solid"/>
                    </a:lnB>
                    <a:noFill/>
                  </a:tcPr>
                </a:tc>
                <a:extLst>
                  <a:ext uri="{0D108BD9-81ED-4DB2-BD59-A6C34878D82A}">
                    <a16:rowId xmlns:a16="http://schemas.microsoft.com/office/drawing/2014/main" val="10000"/>
                  </a:ext>
                </a:extLst>
              </a:tr>
              <a:tr h="230240">
                <a:tc>
                  <a:txBody>
                    <a:bodyPr/>
                    <a:lstStyle/>
                    <a:p>
                      <a:pPr marL="0" lvl="0" indent="0" algn="l" rtl="0">
                        <a:spcBef>
                          <a:spcPts val="0"/>
                        </a:spcBef>
                        <a:spcAft>
                          <a:spcPts val="0"/>
                        </a:spcAft>
                        <a:buNone/>
                      </a:pPr>
                      <a:r>
                        <a:rPr lang="en" sz="800" cap="none" spc="0">
                          <a:solidFill>
                            <a:schemeClr val="tx1"/>
                          </a:solidFill>
                        </a:rPr>
                        <a:t>Gender </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800" cap="none" spc="0">
                          <a:solidFill>
                            <a:schemeClr val="tx1"/>
                          </a:solidFill>
                        </a:rPr>
                        <a:t>Gender of passenger</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800" cap="none" spc="0">
                          <a:solidFill>
                            <a:schemeClr val="tx1"/>
                          </a:solidFill>
                        </a:rPr>
                        <a:t>Binary: Female, Male</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1"/>
                  </a:ext>
                </a:extLst>
              </a:tr>
              <a:tr h="230240">
                <a:tc>
                  <a:txBody>
                    <a:bodyPr/>
                    <a:lstStyle/>
                    <a:p>
                      <a:pPr marL="0" lvl="0" indent="0" algn="l" rtl="0">
                        <a:spcBef>
                          <a:spcPts val="0"/>
                        </a:spcBef>
                        <a:spcAft>
                          <a:spcPts val="0"/>
                        </a:spcAft>
                        <a:buNone/>
                      </a:pPr>
                      <a:r>
                        <a:rPr lang="en" sz="800" cap="none" spc="0">
                          <a:solidFill>
                            <a:schemeClr val="tx1"/>
                          </a:solidFill>
                        </a:rPr>
                        <a:t>Customer Type</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800" cap="none" spc="0">
                          <a:solidFill>
                            <a:schemeClr val="tx1"/>
                          </a:solidFill>
                        </a:rPr>
                        <a:t>The loyalty of the customer</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800" cap="none" spc="0">
                          <a:solidFill>
                            <a:schemeClr val="tx1"/>
                          </a:solidFill>
                        </a:rPr>
                        <a:t>Binary: Loyal customer, disloyal customer</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2"/>
                  </a:ext>
                </a:extLst>
              </a:tr>
              <a:tr h="230240">
                <a:tc>
                  <a:txBody>
                    <a:bodyPr/>
                    <a:lstStyle/>
                    <a:p>
                      <a:pPr marL="0" lvl="0" indent="0" algn="l" rtl="0">
                        <a:spcBef>
                          <a:spcPts val="0"/>
                        </a:spcBef>
                        <a:spcAft>
                          <a:spcPts val="0"/>
                        </a:spcAft>
                        <a:buNone/>
                      </a:pPr>
                      <a:r>
                        <a:rPr lang="en" sz="800" cap="none" spc="0">
                          <a:solidFill>
                            <a:schemeClr val="tx1"/>
                          </a:solidFill>
                        </a:rPr>
                        <a:t>Age</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800" cap="none" spc="0">
                          <a:solidFill>
                            <a:schemeClr val="tx1"/>
                          </a:solidFill>
                        </a:rPr>
                        <a:t>Actual age of passenger</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800" cap="none" spc="0">
                          <a:solidFill>
                            <a:schemeClr val="tx1"/>
                          </a:solidFill>
                        </a:rPr>
                        <a:t>Integer: ex. 52</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3"/>
                  </a:ext>
                </a:extLst>
              </a:tr>
              <a:tr h="230240">
                <a:tc>
                  <a:txBody>
                    <a:bodyPr/>
                    <a:lstStyle/>
                    <a:p>
                      <a:pPr marL="0" lvl="0" indent="0" algn="l" rtl="0">
                        <a:spcBef>
                          <a:spcPts val="0"/>
                        </a:spcBef>
                        <a:spcAft>
                          <a:spcPts val="0"/>
                        </a:spcAft>
                        <a:buNone/>
                      </a:pPr>
                      <a:r>
                        <a:rPr lang="en" sz="800" cap="none" spc="0">
                          <a:solidFill>
                            <a:schemeClr val="tx1"/>
                          </a:solidFill>
                        </a:rPr>
                        <a:t>Type of Travel</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800" cap="none" spc="0">
                          <a:solidFill>
                            <a:schemeClr val="tx1"/>
                          </a:solidFill>
                        </a:rPr>
                        <a:t>Purpose of the flight of passenger</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800" cap="none" spc="0">
                          <a:solidFill>
                            <a:schemeClr val="tx1"/>
                          </a:solidFill>
                        </a:rPr>
                        <a:t>Binary: Personal Travel, Business Travel</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4"/>
                  </a:ext>
                </a:extLst>
              </a:tr>
              <a:tr h="230240">
                <a:tc>
                  <a:txBody>
                    <a:bodyPr/>
                    <a:lstStyle/>
                    <a:p>
                      <a:pPr marL="0" lvl="0" indent="0" algn="l" rtl="0">
                        <a:spcBef>
                          <a:spcPts val="0"/>
                        </a:spcBef>
                        <a:spcAft>
                          <a:spcPts val="0"/>
                        </a:spcAft>
                        <a:buNone/>
                      </a:pPr>
                      <a:r>
                        <a:rPr lang="en" sz="800" cap="none" spc="0">
                          <a:solidFill>
                            <a:schemeClr val="tx1"/>
                          </a:solidFill>
                        </a:rPr>
                        <a:t>Class</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800" cap="none" spc="0">
                          <a:solidFill>
                            <a:schemeClr val="tx1"/>
                          </a:solidFill>
                        </a:rPr>
                        <a:t>Travel class of the passengers</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800" cap="none" spc="0">
                          <a:solidFill>
                            <a:schemeClr val="tx1"/>
                          </a:solidFill>
                        </a:rPr>
                        <a:t>Ordinal i think: Business, Eco, Eco Plus</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5"/>
                  </a:ext>
                </a:extLst>
              </a:tr>
              <a:tr h="230240">
                <a:tc>
                  <a:txBody>
                    <a:bodyPr/>
                    <a:lstStyle/>
                    <a:p>
                      <a:pPr marL="0" lvl="0" indent="0" algn="l" rtl="0">
                        <a:spcBef>
                          <a:spcPts val="0"/>
                        </a:spcBef>
                        <a:spcAft>
                          <a:spcPts val="0"/>
                        </a:spcAft>
                        <a:buNone/>
                      </a:pPr>
                      <a:r>
                        <a:rPr lang="en" sz="800" cap="none" spc="0">
                          <a:solidFill>
                            <a:schemeClr val="tx1"/>
                          </a:solidFill>
                        </a:rPr>
                        <a:t>Flight Distance</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800" cap="none" spc="0">
                          <a:solidFill>
                            <a:schemeClr val="tx1"/>
                          </a:solidFill>
                        </a:rPr>
                        <a:t>Flight distance of journey</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800" cap="none" spc="0">
                          <a:solidFill>
                            <a:schemeClr val="tx1"/>
                          </a:solidFill>
                        </a:rPr>
                        <a:t>Integer: ex. 160</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6"/>
                  </a:ext>
                </a:extLst>
              </a:tr>
              <a:tr h="230240">
                <a:tc>
                  <a:txBody>
                    <a:bodyPr/>
                    <a:lstStyle/>
                    <a:p>
                      <a:pPr marL="0" lvl="0" indent="0" algn="l" rtl="0">
                        <a:spcBef>
                          <a:spcPts val="0"/>
                        </a:spcBef>
                        <a:spcAft>
                          <a:spcPts val="0"/>
                        </a:spcAft>
                        <a:buNone/>
                      </a:pPr>
                      <a:r>
                        <a:rPr lang="en" sz="800" cap="none" spc="0">
                          <a:solidFill>
                            <a:schemeClr val="tx1"/>
                          </a:solidFill>
                        </a:rPr>
                        <a:t>Inflight wifi services</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800" cap="none" spc="0">
                          <a:solidFill>
                            <a:schemeClr val="tx1"/>
                          </a:solidFill>
                        </a:rPr>
                        <a:t>Satisfaction level of inflight wifi services</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800" cap="none" spc="0">
                          <a:solidFill>
                            <a:schemeClr val="tx1"/>
                          </a:solidFill>
                        </a:rPr>
                        <a:t>Ordinal: [0: Not Applicable; 1, 2, 3, 4, 5]</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7"/>
                  </a:ext>
                </a:extLst>
              </a:tr>
              <a:tr h="230240">
                <a:tc>
                  <a:txBody>
                    <a:bodyPr/>
                    <a:lstStyle/>
                    <a:p>
                      <a:pPr marL="0" lvl="0" indent="0" algn="l" rtl="0">
                        <a:spcBef>
                          <a:spcPts val="0"/>
                        </a:spcBef>
                        <a:spcAft>
                          <a:spcPts val="0"/>
                        </a:spcAft>
                        <a:buNone/>
                      </a:pPr>
                      <a:r>
                        <a:rPr lang="en" sz="800" cap="none" spc="0">
                          <a:solidFill>
                            <a:schemeClr val="tx1"/>
                          </a:solidFill>
                        </a:rPr>
                        <a:t>Departure/Arrival time convenient</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800" cap="none" spc="0">
                          <a:solidFill>
                            <a:schemeClr val="tx1"/>
                          </a:solidFill>
                        </a:rPr>
                        <a:t>Satisfaction level of Departure/Arrival time convenient</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800" cap="none" spc="0">
                          <a:solidFill>
                            <a:schemeClr val="tx1"/>
                          </a:solidFill>
                        </a:rPr>
                        <a:t>Ordinal: [0: Not Applicable; 1, 2, 3, 4, 5]</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8"/>
                  </a:ext>
                </a:extLst>
              </a:tr>
              <a:tr h="346730">
                <a:tc>
                  <a:txBody>
                    <a:bodyPr/>
                    <a:lstStyle/>
                    <a:p>
                      <a:pPr marL="0" lvl="0" indent="0" algn="l" rtl="0">
                        <a:spcBef>
                          <a:spcPts val="0"/>
                        </a:spcBef>
                        <a:spcAft>
                          <a:spcPts val="0"/>
                        </a:spcAft>
                        <a:buNone/>
                      </a:pPr>
                      <a:r>
                        <a:rPr lang="en" sz="800" cap="none" spc="0">
                          <a:solidFill>
                            <a:schemeClr val="tx1"/>
                          </a:solidFill>
                        </a:rPr>
                        <a:t>Ease of Online Booking </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800" cap="none" spc="0">
                          <a:solidFill>
                            <a:schemeClr val="tx1"/>
                          </a:solidFill>
                        </a:rPr>
                        <a:t>Satisfaction level of online booking</a:t>
                      </a: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800" cap="none" spc="0">
                          <a:solidFill>
                            <a:schemeClr val="tx1"/>
                          </a:solidFill>
                        </a:rPr>
                        <a:t>Ordinal: [0: Not Applicable; 1, 2, 3, 4, 5]</a:t>
                      </a:r>
                      <a:endParaRPr sz="800" cap="none" spc="0">
                        <a:solidFill>
                          <a:schemeClr val="tx1"/>
                        </a:solidFill>
                      </a:endParaRPr>
                    </a:p>
                    <a:p>
                      <a:pPr marL="0" lvl="0" indent="0" algn="l" rtl="0">
                        <a:spcBef>
                          <a:spcPts val="0"/>
                        </a:spcBef>
                        <a:spcAft>
                          <a:spcPts val="0"/>
                        </a:spcAft>
                        <a:buNone/>
                      </a:pPr>
                      <a:endParaRPr sz="800" cap="none" spc="0">
                        <a:solidFill>
                          <a:schemeClr val="tx1"/>
                        </a:solidFill>
                      </a:endParaRPr>
                    </a:p>
                  </a:txBody>
                  <a:tcPr marL="29122" marR="29122" marT="32207" marB="5824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91;p19"/>
          <p:cNvSpPr txBox="1">
            <a:spLocks noGrp="1"/>
          </p:cNvSpPr>
          <p:nvPr>
            <p:ph type="title"/>
          </p:nvPr>
        </p:nvSpPr>
        <p:spPr>
          <a:xfrm>
            <a:off x="479160" y="313182"/>
            <a:ext cx="8182230" cy="937045"/>
          </a:xfrm>
          <a:prstGeom prst="rect">
            <a:avLst/>
          </a:prstGeom>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5000" kern="1200">
                <a:solidFill>
                  <a:schemeClr val="tx1"/>
                </a:solidFill>
                <a:latin typeface="+mj-lt"/>
                <a:ea typeface="+mj-ea"/>
                <a:cs typeface="+mj-cs"/>
              </a:rPr>
              <a:t>Data Dictionary cont.</a:t>
            </a:r>
          </a:p>
        </p:txBody>
      </p:sp>
      <p:sp>
        <p:nvSpPr>
          <p:cNvPr id="106"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300090"/>
            <a:ext cx="3429000" cy="13716"/>
          </a:xfrm>
          <a:custGeom>
            <a:avLst/>
            <a:gdLst>
              <a:gd name="connsiteX0" fmla="*/ 0 w 3429000"/>
              <a:gd name="connsiteY0" fmla="*/ 0 h 13716"/>
              <a:gd name="connsiteX1" fmla="*/ 685800 w 3429000"/>
              <a:gd name="connsiteY1" fmla="*/ 0 h 13716"/>
              <a:gd name="connsiteX2" fmla="*/ 1371600 w 3429000"/>
              <a:gd name="connsiteY2" fmla="*/ 0 h 13716"/>
              <a:gd name="connsiteX3" fmla="*/ 2057400 w 3429000"/>
              <a:gd name="connsiteY3" fmla="*/ 0 h 13716"/>
              <a:gd name="connsiteX4" fmla="*/ 2674620 w 3429000"/>
              <a:gd name="connsiteY4" fmla="*/ 0 h 13716"/>
              <a:gd name="connsiteX5" fmla="*/ 3429000 w 3429000"/>
              <a:gd name="connsiteY5" fmla="*/ 0 h 13716"/>
              <a:gd name="connsiteX6" fmla="*/ 3429000 w 3429000"/>
              <a:gd name="connsiteY6" fmla="*/ 13716 h 13716"/>
              <a:gd name="connsiteX7" fmla="*/ 2811780 w 3429000"/>
              <a:gd name="connsiteY7" fmla="*/ 13716 h 13716"/>
              <a:gd name="connsiteX8" fmla="*/ 2228850 w 3429000"/>
              <a:gd name="connsiteY8" fmla="*/ 13716 h 13716"/>
              <a:gd name="connsiteX9" fmla="*/ 1543050 w 3429000"/>
              <a:gd name="connsiteY9" fmla="*/ 13716 h 13716"/>
              <a:gd name="connsiteX10" fmla="*/ 925830 w 3429000"/>
              <a:gd name="connsiteY10" fmla="*/ 13716 h 13716"/>
              <a:gd name="connsiteX11" fmla="*/ 0 w 3429000"/>
              <a:gd name="connsiteY11" fmla="*/ 13716 h 13716"/>
              <a:gd name="connsiteX12" fmla="*/ 0 w 3429000"/>
              <a:gd name="connsiteY12" fmla="*/ 0 h 13716"/>
              <a:gd name="connsiteX0" fmla="*/ 0 w 3429000"/>
              <a:gd name="connsiteY0" fmla="*/ 0 h 13716"/>
              <a:gd name="connsiteX1" fmla="*/ 617220 w 3429000"/>
              <a:gd name="connsiteY1" fmla="*/ 0 h 13716"/>
              <a:gd name="connsiteX2" fmla="*/ 1200150 w 3429000"/>
              <a:gd name="connsiteY2" fmla="*/ 0 h 13716"/>
              <a:gd name="connsiteX3" fmla="*/ 1817370 w 3429000"/>
              <a:gd name="connsiteY3" fmla="*/ 0 h 13716"/>
              <a:gd name="connsiteX4" fmla="*/ 2503170 w 3429000"/>
              <a:gd name="connsiteY4" fmla="*/ 0 h 13716"/>
              <a:gd name="connsiteX5" fmla="*/ 3429000 w 3429000"/>
              <a:gd name="connsiteY5" fmla="*/ 0 h 13716"/>
              <a:gd name="connsiteX6" fmla="*/ 3429000 w 3429000"/>
              <a:gd name="connsiteY6" fmla="*/ 13716 h 13716"/>
              <a:gd name="connsiteX7" fmla="*/ 2743200 w 3429000"/>
              <a:gd name="connsiteY7" fmla="*/ 13716 h 13716"/>
              <a:gd name="connsiteX8" fmla="*/ 1988820 w 3429000"/>
              <a:gd name="connsiteY8" fmla="*/ 13716 h 13716"/>
              <a:gd name="connsiteX9" fmla="*/ 1405890 w 3429000"/>
              <a:gd name="connsiteY9" fmla="*/ 13716 h 13716"/>
              <a:gd name="connsiteX10" fmla="*/ 651510 w 3429000"/>
              <a:gd name="connsiteY10" fmla="*/ 13716 h 13716"/>
              <a:gd name="connsiteX11" fmla="*/ 0 w 3429000"/>
              <a:gd name="connsiteY11" fmla="*/ 13716 h 13716"/>
              <a:gd name="connsiteX12" fmla="*/ 0 w 3429000"/>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3716" fill="none" extrusionOk="0">
                <a:moveTo>
                  <a:pt x="0" y="0"/>
                </a:moveTo>
                <a:cubicBezTo>
                  <a:pt x="207705" y="23860"/>
                  <a:pt x="509323" y="68036"/>
                  <a:pt x="685800" y="0"/>
                </a:cubicBezTo>
                <a:cubicBezTo>
                  <a:pt x="881422" y="-43910"/>
                  <a:pt x="1129204" y="-58858"/>
                  <a:pt x="1371600" y="0"/>
                </a:cubicBezTo>
                <a:cubicBezTo>
                  <a:pt x="1611115" y="-12848"/>
                  <a:pt x="1887211" y="-6418"/>
                  <a:pt x="2057400" y="0"/>
                </a:cubicBezTo>
                <a:cubicBezTo>
                  <a:pt x="2233905" y="-53439"/>
                  <a:pt x="2400311" y="-9735"/>
                  <a:pt x="2674620" y="0"/>
                </a:cubicBezTo>
                <a:cubicBezTo>
                  <a:pt x="2899369" y="50175"/>
                  <a:pt x="3197952" y="-27603"/>
                  <a:pt x="3429000" y="0"/>
                </a:cubicBezTo>
                <a:cubicBezTo>
                  <a:pt x="3428978" y="4238"/>
                  <a:pt x="3429362" y="9645"/>
                  <a:pt x="3429000" y="13716"/>
                </a:cubicBezTo>
                <a:cubicBezTo>
                  <a:pt x="3212354" y="24300"/>
                  <a:pt x="3083619" y="-5408"/>
                  <a:pt x="2811780" y="13716"/>
                </a:cubicBezTo>
                <a:cubicBezTo>
                  <a:pt x="2533576" y="20486"/>
                  <a:pt x="2477440" y="15959"/>
                  <a:pt x="2228850" y="13716"/>
                </a:cubicBezTo>
                <a:cubicBezTo>
                  <a:pt x="2003657" y="-6415"/>
                  <a:pt x="1810789" y="13722"/>
                  <a:pt x="1543050" y="13716"/>
                </a:cubicBezTo>
                <a:cubicBezTo>
                  <a:pt x="1286635" y="-25734"/>
                  <a:pt x="1189418" y="17718"/>
                  <a:pt x="925830" y="13716"/>
                </a:cubicBezTo>
                <a:cubicBezTo>
                  <a:pt x="678389" y="-6959"/>
                  <a:pt x="367033" y="38662"/>
                  <a:pt x="0" y="13716"/>
                </a:cubicBezTo>
                <a:cubicBezTo>
                  <a:pt x="-950" y="8514"/>
                  <a:pt x="-119" y="3449"/>
                  <a:pt x="0" y="0"/>
                </a:cubicBezTo>
                <a:close/>
              </a:path>
              <a:path w="3429000" h="13716" stroke="0" extrusionOk="0">
                <a:moveTo>
                  <a:pt x="0" y="0"/>
                </a:moveTo>
                <a:cubicBezTo>
                  <a:pt x="169914" y="-16656"/>
                  <a:pt x="469790" y="-24030"/>
                  <a:pt x="617220" y="0"/>
                </a:cubicBezTo>
                <a:cubicBezTo>
                  <a:pt x="786601" y="24467"/>
                  <a:pt x="1085311" y="15192"/>
                  <a:pt x="1200150" y="0"/>
                </a:cubicBezTo>
                <a:cubicBezTo>
                  <a:pt x="1340195" y="-5060"/>
                  <a:pt x="1552999" y="41254"/>
                  <a:pt x="1817370" y="0"/>
                </a:cubicBezTo>
                <a:cubicBezTo>
                  <a:pt x="2086739" y="-377"/>
                  <a:pt x="2228603" y="31972"/>
                  <a:pt x="2503170" y="0"/>
                </a:cubicBezTo>
                <a:cubicBezTo>
                  <a:pt x="2794334" y="-14173"/>
                  <a:pt x="3002837" y="-13310"/>
                  <a:pt x="3429000" y="0"/>
                </a:cubicBezTo>
                <a:cubicBezTo>
                  <a:pt x="3428219" y="5403"/>
                  <a:pt x="3428159" y="9705"/>
                  <a:pt x="3429000" y="13716"/>
                </a:cubicBezTo>
                <a:cubicBezTo>
                  <a:pt x="3101445" y="-8012"/>
                  <a:pt x="2879434" y="29451"/>
                  <a:pt x="2743200" y="13716"/>
                </a:cubicBezTo>
                <a:cubicBezTo>
                  <a:pt x="2609544" y="9343"/>
                  <a:pt x="2334178" y="44077"/>
                  <a:pt x="1988820" y="13716"/>
                </a:cubicBezTo>
                <a:cubicBezTo>
                  <a:pt x="1620382" y="13563"/>
                  <a:pt x="1588099" y="-7567"/>
                  <a:pt x="1405890" y="13716"/>
                </a:cubicBezTo>
                <a:cubicBezTo>
                  <a:pt x="1266239" y="23975"/>
                  <a:pt x="867500" y="10636"/>
                  <a:pt x="651510" y="13716"/>
                </a:cubicBezTo>
                <a:cubicBezTo>
                  <a:pt x="445459" y="35533"/>
                  <a:pt x="119818" y="-28316"/>
                  <a:pt x="0" y="13716"/>
                </a:cubicBezTo>
                <a:cubicBezTo>
                  <a:pt x="242" y="7496"/>
                  <a:pt x="776" y="5947"/>
                  <a:pt x="0" y="0"/>
                </a:cubicBezTo>
                <a:close/>
              </a:path>
              <a:path w="3429000" h="13716" fill="none" stroke="0" extrusionOk="0">
                <a:moveTo>
                  <a:pt x="0" y="0"/>
                </a:moveTo>
                <a:cubicBezTo>
                  <a:pt x="199661" y="29771"/>
                  <a:pt x="488726" y="20925"/>
                  <a:pt x="685800" y="0"/>
                </a:cubicBezTo>
                <a:cubicBezTo>
                  <a:pt x="835372" y="-29710"/>
                  <a:pt x="1088413" y="6369"/>
                  <a:pt x="1371600" y="0"/>
                </a:cubicBezTo>
                <a:cubicBezTo>
                  <a:pt x="1631865" y="6637"/>
                  <a:pt x="1839907" y="52251"/>
                  <a:pt x="2057400" y="0"/>
                </a:cubicBezTo>
                <a:cubicBezTo>
                  <a:pt x="2266442" y="-8132"/>
                  <a:pt x="2461070" y="-4034"/>
                  <a:pt x="2674620" y="0"/>
                </a:cubicBezTo>
                <a:cubicBezTo>
                  <a:pt x="2940120" y="30498"/>
                  <a:pt x="3202681" y="-54357"/>
                  <a:pt x="3429000" y="0"/>
                </a:cubicBezTo>
                <a:cubicBezTo>
                  <a:pt x="3429104" y="3768"/>
                  <a:pt x="3429110" y="10153"/>
                  <a:pt x="3429000" y="13716"/>
                </a:cubicBezTo>
                <a:cubicBezTo>
                  <a:pt x="3250522" y="51451"/>
                  <a:pt x="3056248" y="-6129"/>
                  <a:pt x="2811780" y="13716"/>
                </a:cubicBezTo>
                <a:cubicBezTo>
                  <a:pt x="2534418" y="21986"/>
                  <a:pt x="2483107" y="15318"/>
                  <a:pt x="2228850" y="13716"/>
                </a:cubicBezTo>
                <a:cubicBezTo>
                  <a:pt x="1996093" y="-24934"/>
                  <a:pt x="1790611" y="30524"/>
                  <a:pt x="1543050" y="13716"/>
                </a:cubicBezTo>
                <a:cubicBezTo>
                  <a:pt x="1276188" y="-34299"/>
                  <a:pt x="1196665" y="-3522"/>
                  <a:pt x="925830" y="13716"/>
                </a:cubicBezTo>
                <a:cubicBezTo>
                  <a:pt x="718623" y="56844"/>
                  <a:pt x="374628" y="20467"/>
                  <a:pt x="0" y="13716"/>
                </a:cubicBezTo>
                <a:cubicBezTo>
                  <a:pt x="84" y="8233"/>
                  <a:pt x="-347" y="318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429000"/>
                      <a:gd name="connsiteY0" fmla="*/ 0 h 13716"/>
                      <a:gd name="connsiteX1" fmla="*/ 685800 w 3429000"/>
                      <a:gd name="connsiteY1" fmla="*/ 0 h 13716"/>
                      <a:gd name="connsiteX2" fmla="*/ 1371600 w 3429000"/>
                      <a:gd name="connsiteY2" fmla="*/ 0 h 13716"/>
                      <a:gd name="connsiteX3" fmla="*/ 2057400 w 3429000"/>
                      <a:gd name="connsiteY3" fmla="*/ 0 h 13716"/>
                      <a:gd name="connsiteX4" fmla="*/ 2674620 w 3429000"/>
                      <a:gd name="connsiteY4" fmla="*/ 0 h 13716"/>
                      <a:gd name="connsiteX5" fmla="*/ 3429000 w 3429000"/>
                      <a:gd name="connsiteY5" fmla="*/ 0 h 13716"/>
                      <a:gd name="connsiteX6" fmla="*/ 3429000 w 3429000"/>
                      <a:gd name="connsiteY6" fmla="*/ 13716 h 13716"/>
                      <a:gd name="connsiteX7" fmla="*/ 2811780 w 3429000"/>
                      <a:gd name="connsiteY7" fmla="*/ 13716 h 13716"/>
                      <a:gd name="connsiteX8" fmla="*/ 2228850 w 3429000"/>
                      <a:gd name="connsiteY8" fmla="*/ 13716 h 13716"/>
                      <a:gd name="connsiteX9" fmla="*/ 1543050 w 3429000"/>
                      <a:gd name="connsiteY9" fmla="*/ 13716 h 13716"/>
                      <a:gd name="connsiteX10" fmla="*/ 925830 w 3429000"/>
                      <a:gd name="connsiteY10" fmla="*/ 13716 h 13716"/>
                      <a:gd name="connsiteX11" fmla="*/ 0 w 3429000"/>
                      <a:gd name="connsiteY11" fmla="*/ 13716 h 13716"/>
                      <a:gd name="connsiteX12" fmla="*/ 0 w 3429000"/>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3716"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214" y="4075"/>
                          <a:pt x="3429316" y="9784"/>
                          <a:pt x="3429000" y="13716"/>
                        </a:cubicBezTo>
                        <a:cubicBezTo>
                          <a:pt x="3221081" y="44036"/>
                          <a:pt x="3088001" y="3494"/>
                          <a:pt x="2811780" y="13716"/>
                        </a:cubicBezTo>
                        <a:cubicBezTo>
                          <a:pt x="2535559" y="23938"/>
                          <a:pt x="2481355" y="20326"/>
                          <a:pt x="2228850" y="13716"/>
                        </a:cubicBezTo>
                        <a:cubicBezTo>
                          <a:pt x="1976345" y="7107"/>
                          <a:pt x="1807520" y="43784"/>
                          <a:pt x="1543050" y="13716"/>
                        </a:cubicBezTo>
                        <a:cubicBezTo>
                          <a:pt x="1278580" y="-16352"/>
                          <a:pt x="1181944" y="551"/>
                          <a:pt x="925830" y="13716"/>
                        </a:cubicBezTo>
                        <a:cubicBezTo>
                          <a:pt x="669716" y="26881"/>
                          <a:pt x="410304" y="30243"/>
                          <a:pt x="0" y="13716"/>
                        </a:cubicBezTo>
                        <a:cubicBezTo>
                          <a:pt x="-535" y="8247"/>
                          <a:pt x="-201" y="2959"/>
                          <a:pt x="0" y="0"/>
                        </a:cubicBezTo>
                        <a:close/>
                      </a:path>
                      <a:path w="3429000" h="13716"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8434" y="5320"/>
                          <a:pt x="3428676" y="9001"/>
                          <a:pt x="3429000" y="13716"/>
                        </a:cubicBezTo>
                        <a:cubicBezTo>
                          <a:pt x="3103464" y="-3979"/>
                          <a:pt x="2887909" y="18368"/>
                          <a:pt x="2743200" y="13716"/>
                        </a:cubicBezTo>
                        <a:cubicBezTo>
                          <a:pt x="2598491" y="9064"/>
                          <a:pt x="2362615" y="6084"/>
                          <a:pt x="1988820" y="13716"/>
                        </a:cubicBezTo>
                        <a:cubicBezTo>
                          <a:pt x="1615025" y="21348"/>
                          <a:pt x="1580494" y="-880"/>
                          <a:pt x="1405890" y="13716"/>
                        </a:cubicBezTo>
                        <a:cubicBezTo>
                          <a:pt x="1231286" y="28312"/>
                          <a:pt x="885259" y="-20857"/>
                          <a:pt x="651510" y="13716"/>
                        </a:cubicBezTo>
                        <a:cubicBezTo>
                          <a:pt x="417761" y="48289"/>
                          <a:pt x="138362" y="-18428"/>
                          <a:pt x="0" y="13716"/>
                        </a:cubicBezTo>
                        <a:cubicBezTo>
                          <a:pt x="58" y="7834"/>
                          <a:pt x="453" y="583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2" name="Google Shape;92;p19"/>
          <p:cNvGraphicFramePr/>
          <p:nvPr>
            <p:extLst>
              <p:ext uri="{D42A27DB-BD31-4B8C-83A1-F6EECF244321}">
                <p14:modId xmlns:p14="http://schemas.microsoft.com/office/powerpoint/2010/main" val="3408836698"/>
              </p:ext>
            </p:extLst>
          </p:nvPr>
        </p:nvGraphicFramePr>
        <p:xfrm>
          <a:off x="391826" y="1975104"/>
          <a:ext cx="8358063" cy="2689770"/>
        </p:xfrm>
        <a:graphic>
          <a:graphicData uri="http://schemas.openxmlformats.org/drawingml/2006/table">
            <a:tbl>
              <a:tblPr>
                <a:noFill/>
                <a:tableStyleId>{6EEC4414-B5B3-4DA5-A7BB-A004297462E3}</a:tableStyleId>
              </a:tblPr>
              <a:tblGrid>
                <a:gridCol w="2346108">
                  <a:extLst>
                    <a:ext uri="{9D8B030D-6E8A-4147-A177-3AD203B41FA5}">
                      <a16:colId xmlns:a16="http://schemas.microsoft.com/office/drawing/2014/main" val="20000"/>
                    </a:ext>
                  </a:extLst>
                </a:gridCol>
                <a:gridCol w="3015993">
                  <a:extLst>
                    <a:ext uri="{9D8B030D-6E8A-4147-A177-3AD203B41FA5}">
                      <a16:colId xmlns:a16="http://schemas.microsoft.com/office/drawing/2014/main" val="20001"/>
                    </a:ext>
                  </a:extLst>
                </a:gridCol>
                <a:gridCol w="2995962">
                  <a:extLst>
                    <a:ext uri="{9D8B030D-6E8A-4147-A177-3AD203B41FA5}">
                      <a16:colId xmlns:a16="http://schemas.microsoft.com/office/drawing/2014/main" val="20002"/>
                    </a:ext>
                  </a:extLst>
                </a:gridCol>
              </a:tblGrid>
              <a:tr h="419610">
                <a:tc>
                  <a:txBody>
                    <a:bodyPr/>
                    <a:lstStyle/>
                    <a:p>
                      <a:pPr marL="0" lvl="0" indent="0" algn="l" rtl="0">
                        <a:spcBef>
                          <a:spcPts val="0"/>
                        </a:spcBef>
                        <a:spcAft>
                          <a:spcPts val="0"/>
                        </a:spcAft>
                        <a:buNone/>
                      </a:pPr>
                      <a:r>
                        <a:rPr lang="en" sz="900">
                          <a:solidFill>
                            <a:schemeClr val="tx1">
                              <a:lumMod val="75000"/>
                              <a:lumOff val="25000"/>
                            </a:schemeClr>
                          </a:solidFill>
                        </a:rPr>
                        <a:t>Online boarding</a:t>
                      </a: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900">
                          <a:solidFill>
                            <a:schemeClr val="tx1">
                              <a:lumMod val="75000"/>
                              <a:lumOff val="25000"/>
                            </a:schemeClr>
                          </a:solidFill>
                        </a:rPr>
                        <a:t>Satisfaction level of online boarding</a:t>
                      </a: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Clr>
                          <a:schemeClr val="dk1"/>
                        </a:buClr>
                        <a:buSzPts val="1100"/>
                        <a:buFont typeface="Arial"/>
                        <a:buNone/>
                      </a:pPr>
                      <a:r>
                        <a:rPr lang="en" sz="900">
                          <a:solidFill>
                            <a:schemeClr val="tx1">
                              <a:lumMod val="75000"/>
                              <a:lumOff val="25000"/>
                            </a:schemeClr>
                          </a:solidFill>
                        </a:rPr>
                        <a:t>Ordinal: [0: Not Applicable; 1, 2, 3, 4, 5]</a:t>
                      </a:r>
                      <a:endParaRPr sz="900">
                        <a:solidFill>
                          <a:schemeClr val="tx1">
                            <a:lumMod val="75000"/>
                            <a:lumOff val="25000"/>
                          </a:schemeClr>
                        </a:solidFill>
                      </a:endParaRPr>
                    </a:p>
                    <a:p>
                      <a:pPr marL="0" lvl="0" indent="0" algn="l" rtl="0">
                        <a:spcBef>
                          <a:spcPts val="0"/>
                        </a:spcBef>
                        <a:spcAft>
                          <a:spcPts val="0"/>
                        </a:spcAft>
                        <a:buNone/>
                      </a:pP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0"/>
                  </a:ext>
                </a:extLst>
              </a:tr>
              <a:tr h="419610">
                <a:tc>
                  <a:txBody>
                    <a:bodyPr/>
                    <a:lstStyle/>
                    <a:p>
                      <a:pPr marL="0" lvl="0" indent="0" algn="l" rtl="0">
                        <a:spcBef>
                          <a:spcPts val="0"/>
                        </a:spcBef>
                        <a:spcAft>
                          <a:spcPts val="0"/>
                        </a:spcAft>
                        <a:buNone/>
                      </a:pPr>
                      <a:r>
                        <a:rPr lang="en" sz="900">
                          <a:solidFill>
                            <a:schemeClr val="tx1">
                              <a:lumMod val="75000"/>
                              <a:lumOff val="25000"/>
                            </a:schemeClr>
                          </a:solidFill>
                        </a:rPr>
                        <a:t>Seat comfort</a:t>
                      </a: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900">
                          <a:solidFill>
                            <a:schemeClr val="tx1">
                              <a:lumMod val="75000"/>
                              <a:lumOff val="25000"/>
                            </a:schemeClr>
                          </a:solidFill>
                        </a:rPr>
                        <a:t>Satisfaction level of Seat comfort</a:t>
                      </a: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Clr>
                          <a:schemeClr val="dk1"/>
                        </a:buClr>
                        <a:buSzPts val="1100"/>
                        <a:buFont typeface="Arial"/>
                        <a:buNone/>
                      </a:pPr>
                      <a:r>
                        <a:rPr lang="en" sz="900">
                          <a:solidFill>
                            <a:schemeClr val="tx1">
                              <a:lumMod val="75000"/>
                              <a:lumOff val="25000"/>
                            </a:schemeClr>
                          </a:solidFill>
                        </a:rPr>
                        <a:t>Ordinal: [0: Not Applicable; 1, 2, 3, 4, 5]</a:t>
                      </a:r>
                      <a:endParaRPr sz="900">
                        <a:solidFill>
                          <a:schemeClr val="tx1">
                            <a:lumMod val="75000"/>
                            <a:lumOff val="25000"/>
                          </a:schemeClr>
                        </a:solidFill>
                      </a:endParaRPr>
                    </a:p>
                    <a:p>
                      <a:pPr marL="0" lvl="0" indent="0" algn="l" rtl="0">
                        <a:spcBef>
                          <a:spcPts val="0"/>
                        </a:spcBef>
                        <a:spcAft>
                          <a:spcPts val="0"/>
                        </a:spcAft>
                        <a:buNone/>
                      </a:pP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1"/>
                  </a:ext>
                </a:extLst>
              </a:tr>
              <a:tr h="419610">
                <a:tc>
                  <a:txBody>
                    <a:bodyPr/>
                    <a:lstStyle/>
                    <a:p>
                      <a:pPr marL="0" lvl="0" indent="0" algn="l" rtl="0">
                        <a:spcBef>
                          <a:spcPts val="0"/>
                        </a:spcBef>
                        <a:spcAft>
                          <a:spcPts val="0"/>
                        </a:spcAft>
                        <a:buNone/>
                      </a:pPr>
                      <a:r>
                        <a:rPr lang="en" sz="900">
                          <a:solidFill>
                            <a:schemeClr val="tx1">
                              <a:lumMod val="75000"/>
                              <a:lumOff val="25000"/>
                            </a:schemeClr>
                          </a:solidFill>
                        </a:rPr>
                        <a:t>Inflight entertainment</a:t>
                      </a: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900">
                          <a:solidFill>
                            <a:schemeClr val="tx1">
                              <a:lumMod val="75000"/>
                              <a:lumOff val="25000"/>
                            </a:schemeClr>
                          </a:solidFill>
                        </a:rPr>
                        <a:t>Satisfaction level of inflight entertainment</a:t>
                      </a: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Clr>
                          <a:schemeClr val="dk1"/>
                        </a:buClr>
                        <a:buSzPts val="1100"/>
                        <a:buFont typeface="Arial"/>
                        <a:buNone/>
                      </a:pPr>
                      <a:r>
                        <a:rPr lang="en" sz="900">
                          <a:solidFill>
                            <a:schemeClr val="tx1">
                              <a:lumMod val="75000"/>
                              <a:lumOff val="25000"/>
                            </a:schemeClr>
                          </a:solidFill>
                        </a:rPr>
                        <a:t>Ordinal: [0: Not Applicable; 1, 2, 3, 4, 5]</a:t>
                      </a:r>
                      <a:endParaRPr sz="900">
                        <a:solidFill>
                          <a:schemeClr val="tx1">
                            <a:lumMod val="75000"/>
                            <a:lumOff val="25000"/>
                          </a:schemeClr>
                        </a:solidFill>
                      </a:endParaRPr>
                    </a:p>
                    <a:p>
                      <a:pPr marL="0" lvl="0" indent="0" algn="l" rtl="0">
                        <a:spcBef>
                          <a:spcPts val="0"/>
                        </a:spcBef>
                        <a:spcAft>
                          <a:spcPts val="0"/>
                        </a:spcAft>
                        <a:buNone/>
                      </a:pP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2"/>
                  </a:ext>
                </a:extLst>
              </a:tr>
              <a:tr h="286188">
                <a:tc>
                  <a:txBody>
                    <a:bodyPr/>
                    <a:lstStyle/>
                    <a:p>
                      <a:pPr marL="0" lvl="0" indent="0" algn="l" rtl="0">
                        <a:spcBef>
                          <a:spcPts val="0"/>
                        </a:spcBef>
                        <a:spcAft>
                          <a:spcPts val="0"/>
                        </a:spcAft>
                        <a:buNone/>
                      </a:pPr>
                      <a:r>
                        <a:rPr lang="en" sz="900">
                          <a:solidFill>
                            <a:schemeClr val="tx1">
                              <a:lumMod val="75000"/>
                              <a:lumOff val="25000"/>
                            </a:schemeClr>
                          </a:solidFill>
                        </a:rPr>
                        <a:t>On-board service</a:t>
                      </a: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900">
                          <a:solidFill>
                            <a:schemeClr val="tx1">
                              <a:lumMod val="75000"/>
                              <a:lumOff val="25000"/>
                            </a:schemeClr>
                          </a:solidFill>
                        </a:rPr>
                        <a:t>Satisfaction level of On-board service</a:t>
                      </a: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900">
                          <a:solidFill>
                            <a:schemeClr val="tx1">
                              <a:lumMod val="75000"/>
                              <a:lumOff val="25000"/>
                            </a:schemeClr>
                          </a:solidFill>
                        </a:rPr>
                        <a:t>Ordinal: [0: Not Applicable; 1, 2, 3, 4, 5]</a:t>
                      </a: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3"/>
                  </a:ext>
                </a:extLst>
              </a:tr>
              <a:tr h="286188">
                <a:tc>
                  <a:txBody>
                    <a:bodyPr/>
                    <a:lstStyle/>
                    <a:p>
                      <a:pPr marL="0" lvl="0" indent="0" algn="l" rtl="0">
                        <a:spcBef>
                          <a:spcPts val="0"/>
                        </a:spcBef>
                        <a:spcAft>
                          <a:spcPts val="0"/>
                        </a:spcAft>
                        <a:buNone/>
                      </a:pPr>
                      <a:r>
                        <a:rPr lang="en" sz="900">
                          <a:solidFill>
                            <a:schemeClr val="tx1">
                              <a:lumMod val="75000"/>
                              <a:lumOff val="25000"/>
                            </a:schemeClr>
                          </a:solidFill>
                        </a:rPr>
                        <a:t>Leg room service</a:t>
                      </a: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900">
                          <a:solidFill>
                            <a:schemeClr val="tx1">
                              <a:lumMod val="75000"/>
                              <a:lumOff val="25000"/>
                            </a:schemeClr>
                          </a:solidFill>
                        </a:rPr>
                        <a:t>Satisfaction level of Leg room service</a:t>
                      </a: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900">
                          <a:solidFill>
                            <a:schemeClr val="tx1">
                              <a:lumMod val="75000"/>
                              <a:lumOff val="25000"/>
                            </a:schemeClr>
                          </a:solidFill>
                        </a:rPr>
                        <a:t>Ordinal: [0: Not Applicable; 1, 2, 3, 4, 5]</a:t>
                      </a: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4"/>
                  </a:ext>
                </a:extLst>
              </a:tr>
              <a:tr h="286188">
                <a:tc>
                  <a:txBody>
                    <a:bodyPr/>
                    <a:lstStyle/>
                    <a:p>
                      <a:pPr marL="0" lvl="0" indent="0" algn="l" rtl="0">
                        <a:spcBef>
                          <a:spcPts val="0"/>
                        </a:spcBef>
                        <a:spcAft>
                          <a:spcPts val="0"/>
                        </a:spcAft>
                        <a:buNone/>
                      </a:pPr>
                      <a:r>
                        <a:rPr lang="en" sz="900">
                          <a:solidFill>
                            <a:schemeClr val="tx1">
                              <a:lumMod val="75000"/>
                              <a:lumOff val="25000"/>
                            </a:schemeClr>
                          </a:solidFill>
                        </a:rPr>
                        <a:t>Baggage handling</a:t>
                      </a: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900">
                          <a:solidFill>
                            <a:schemeClr val="tx1">
                              <a:lumMod val="75000"/>
                              <a:lumOff val="25000"/>
                            </a:schemeClr>
                          </a:solidFill>
                        </a:rPr>
                        <a:t>Satisfaction level of baggage handling</a:t>
                      </a: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900">
                          <a:solidFill>
                            <a:schemeClr val="tx1">
                              <a:lumMod val="75000"/>
                              <a:lumOff val="25000"/>
                            </a:schemeClr>
                          </a:solidFill>
                        </a:rPr>
                        <a:t>Ordinal: [0: Not Applicable; 1, 2, 3, 4, 5]</a:t>
                      </a: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5"/>
                  </a:ext>
                </a:extLst>
              </a:tr>
              <a:tr h="286188">
                <a:tc>
                  <a:txBody>
                    <a:bodyPr/>
                    <a:lstStyle/>
                    <a:p>
                      <a:pPr marL="0" lvl="0" indent="0" algn="l" rtl="0">
                        <a:spcBef>
                          <a:spcPts val="0"/>
                        </a:spcBef>
                        <a:spcAft>
                          <a:spcPts val="0"/>
                        </a:spcAft>
                        <a:buNone/>
                      </a:pPr>
                      <a:r>
                        <a:rPr lang="en" sz="900">
                          <a:solidFill>
                            <a:schemeClr val="tx1">
                              <a:lumMod val="75000"/>
                              <a:lumOff val="25000"/>
                            </a:schemeClr>
                          </a:solidFill>
                        </a:rPr>
                        <a:t>Check-in service</a:t>
                      </a: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900">
                          <a:solidFill>
                            <a:schemeClr val="tx1">
                              <a:lumMod val="75000"/>
                              <a:lumOff val="25000"/>
                            </a:schemeClr>
                          </a:solidFill>
                        </a:rPr>
                        <a:t>Satisfaction level of Check-in service</a:t>
                      </a: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900">
                          <a:solidFill>
                            <a:schemeClr val="tx1">
                              <a:lumMod val="75000"/>
                              <a:lumOff val="25000"/>
                            </a:schemeClr>
                          </a:solidFill>
                        </a:rPr>
                        <a:t>Ordinal: [0: Not Applicable; 1, 2, 3, 4, 5]</a:t>
                      </a: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6"/>
                  </a:ext>
                </a:extLst>
              </a:tr>
              <a:tr h="286188">
                <a:tc>
                  <a:txBody>
                    <a:bodyPr/>
                    <a:lstStyle/>
                    <a:p>
                      <a:pPr marL="0" lvl="0" indent="0" algn="l" rtl="0">
                        <a:spcBef>
                          <a:spcPts val="0"/>
                        </a:spcBef>
                        <a:spcAft>
                          <a:spcPts val="0"/>
                        </a:spcAft>
                        <a:buNone/>
                      </a:pPr>
                      <a:r>
                        <a:rPr lang="en" sz="900">
                          <a:solidFill>
                            <a:schemeClr val="tx1">
                              <a:lumMod val="75000"/>
                              <a:lumOff val="25000"/>
                            </a:schemeClr>
                          </a:solidFill>
                        </a:rPr>
                        <a:t>Inflight service</a:t>
                      </a: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900">
                          <a:solidFill>
                            <a:schemeClr val="tx1">
                              <a:lumMod val="75000"/>
                              <a:lumOff val="25000"/>
                            </a:schemeClr>
                          </a:solidFill>
                        </a:rPr>
                        <a:t>Satisfaction level of inflight service</a:t>
                      </a: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l" rtl="0">
                        <a:spcBef>
                          <a:spcPts val="0"/>
                        </a:spcBef>
                        <a:spcAft>
                          <a:spcPts val="0"/>
                        </a:spcAft>
                        <a:buNone/>
                      </a:pPr>
                      <a:r>
                        <a:rPr lang="en" sz="900">
                          <a:solidFill>
                            <a:schemeClr val="tx1">
                              <a:lumMod val="75000"/>
                              <a:lumOff val="25000"/>
                            </a:schemeClr>
                          </a:solidFill>
                        </a:rPr>
                        <a:t>Ordinal: [0: Not Applicable; 1, 2, 3, 4, 5]</a:t>
                      </a:r>
                      <a:endParaRPr sz="900">
                        <a:solidFill>
                          <a:schemeClr val="tx1">
                            <a:lumMod val="75000"/>
                            <a:lumOff val="25000"/>
                          </a:schemeClr>
                        </a:solidFill>
                      </a:endParaRPr>
                    </a:p>
                  </a:txBody>
                  <a:tcPr marL="120743" marR="90557" marT="60372" marB="60372">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grpSp>
        <p:nvGrpSpPr>
          <p:cNvPr id="103" name="Group 102">
            <a:extLst>
              <a:ext uri="{FF2B5EF4-FFF2-40B4-BE49-F238E27FC236}">
                <a16:creationId xmlns:a16="http://schemas.microsoft.com/office/drawing/2014/main" id="{D19F7815-3AA2-7679-26F4-A63338C8B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01" y="3632376"/>
            <a:ext cx="9147501" cy="1512045"/>
            <a:chOff x="-4668" y="4843169"/>
            <a:chExt cx="12196668" cy="2016059"/>
          </a:xfrm>
        </p:grpSpPr>
        <p:sp>
          <p:nvSpPr>
            <p:cNvPr id="104" name="Rectangle 103">
              <a:extLst>
                <a:ext uri="{FF2B5EF4-FFF2-40B4-BE49-F238E27FC236}">
                  <a16:creationId xmlns:a16="http://schemas.microsoft.com/office/drawing/2014/main" id="{656154CE-3587-5C44-2A6B-1FE49B302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668" y="4843169"/>
              <a:ext cx="12196668" cy="2015947"/>
            </a:xfrm>
            <a:prstGeom prst="rect">
              <a:avLst/>
            </a:prstGeom>
            <a:gradFill>
              <a:gsLst>
                <a:gs pos="0">
                  <a:schemeClr val="accent5"/>
                </a:gs>
                <a:gs pos="100000">
                  <a:schemeClr val="accent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3E7A46DB-98C4-E666-AEC5-DF8B5DD9E7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68" y="4844400"/>
              <a:ext cx="10565988" cy="2014828"/>
            </a:xfrm>
            <a:prstGeom prst="rect">
              <a:avLst/>
            </a:prstGeom>
            <a:gradFill flip="none" rotWithShape="1">
              <a:gsLst>
                <a:gs pos="3000">
                  <a:schemeClr val="accent2"/>
                </a:gs>
                <a:gs pos="40000">
                  <a:schemeClr val="accent2">
                    <a:alpha val="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89F8962A-028A-2EBA-FBCF-F9B033440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68" y="4843170"/>
              <a:ext cx="10309010" cy="2006799"/>
            </a:xfrm>
            <a:prstGeom prst="rect">
              <a:avLst/>
            </a:prstGeom>
            <a:gradFill>
              <a:gsLst>
                <a:gs pos="0">
                  <a:schemeClr val="accent5">
                    <a:alpha val="76000"/>
                  </a:schemeClr>
                </a:gs>
                <a:gs pos="67000">
                  <a:schemeClr val="accent2">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2F139663-D7C2-5898-E610-2183584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105876" y="4851203"/>
              <a:ext cx="8086124" cy="2006797"/>
            </a:xfrm>
            <a:prstGeom prst="rect">
              <a:avLst/>
            </a:prstGeom>
            <a:gradFill flip="none" rotWithShape="1">
              <a:gsLst>
                <a:gs pos="0">
                  <a:schemeClr val="accent5">
                    <a:lumMod val="50000"/>
                    <a:alpha val="36000"/>
                  </a:schemeClr>
                </a:gs>
                <a:gs pos="45000">
                  <a:schemeClr val="accent5">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97" name="Google Shape;97;p20"/>
          <p:cNvSpPr txBox="1">
            <a:spLocks noGrp="1"/>
          </p:cNvSpPr>
          <p:nvPr>
            <p:ph type="title"/>
          </p:nvPr>
        </p:nvSpPr>
        <p:spPr>
          <a:xfrm>
            <a:off x="1208722" y="3875563"/>
            <a:ext cx="6712268" cy="526698"/>
          </a:xfrm>
          <a:prstGeom prst="rect">
            <a:avLst/>
          </a:prstGeom>
        </p:spPr>
        <p:txBody>
          <a:bodyPr spcFirstLastPara="1" vert="horz" lIns="91440" tIns="45720" rIns="91440" bIns="45720" rtlCol="0" anchor="b" anchorCtr="0">
            <a:normAutofit/>
          </a:bodyPr>
          <a:lstStyle/>
          <a:p>
            <a:pPr marL="0" lvl="0" indent="0" algn="ctr" defTabSz="914400">
              <a:spcBef>
                <a:spcPct val="0"/>
              </a:spcBef>
              <a:spcAft>
                <a:spcPts val="0"/>
              </a:spcAft>
            </a:pPr>
            <a:r>
              <a:rPr lang="en-US" sz="2700" kern="1200">
                <a:solidFill>
                  <a:srgbClr val="FFFFFF"/>
                </a:solidFill>
                <a:latin typeface="+mj-lt"/>
                <a:ea typeface="+mj-ea"/>
                <a:cs typeface="+mj-cs"/>
              </a:rPr>
              <a:t>Data dictionary cont.</a:t>
            </a:r>
          </a:p>
        </p:txBody>
      </p:sp>
      <p:graphicFrame>
        <p:nvGraphicFramePr>
          <p:cNvPr id="98" name="Google Shape;98;p20"/>
          <p:cNvGraphicFramePr/>
          <p:nvPr>
            <p:extLst>
              <p:ext uri="{D42A27DB-BD31-4B8C-83A1-F6EECF244321}">
                <p14:modId xmlns:p14="http://schemas.microsoft.com/office/powerpoint/2010/main" val="3349735542"/>
              </p:ext>
            </p:extLst>
          </p:nvPr>
        </p:nvGraphicFramePr>
        <p:xfrm>
          <a:off x="937881" y="377558"/>
          <a:ext cx="7268239" cy="2858412"/>
        </p:xfrm>
        <a:graphic>
          <a:graphicData uri="http://schemas.openxmlformats.org/drawingml/2006/table">
            <a:tbl>
              <a:tblPr>
                <a:noFill/>
                <a:tableStyleId>{6EEC4414-B5B3-4DA5-A7BB-A004297462E3}</a:tableStyleId>
              </a:tblPr>
              <a:tblGrid>
                <a:gridCol w="2357394">
                  <a:extLst>
                    <a:ext uri="{9D8B030D-6E8A-4147-A177-3AD203B41FA5}">
                      <a16:colId xmlns:a16="http://schemas.microsoft.com/office/drawing/2014/main" val="20000"/>
                    </a:ext>
                  </a:extLst>
                </a:gridCol>
                <a:gridCol w="2455393">
                  <a:extLst>
                    <a:ext uri="{9D8B030D-6E8A-4147-A177-3AD203B41FA5}">
                      <a16:colId xmlns:a16="http://schemas.microsoft.com/office/drawing/2014/main" val="20001"/>
                    </a:ext>
                  </a:extLst>
                </a:gridCol>
                <a:gridCol w="2455452">
                  <a:extLst>
                    <a:ext uri="{9D8B030D-6E8A-4147-A177-3AD203B41FA5}">
                      <a16:colId xmlns:a16="http://schemas.microsoft.com/office/drawing/2014/main" val="20002"/>
                    </a:ext>
                  </a:extLst>
                </a:gridCol>
              </a:tblGrid>
              <a:tr h="476402">
                <a:tc>
                  <a:txBody>
                    <a:bodyPr/>
                    <a:lstStyle/>
                    <a:p>
                      <a:pPr marL="0" lvl="0" indent="0" algn="l" rtl="0">
                        <a:spcBef>
                          <a:spcPts val="0"/>
                        </a:spcBef>
                        <a:spcAft>
                          <a:spcPts val="0"/>
                        </a:spcAft>
                        <a:buNone/>
                      </a:pPr>
                      <a:r>
                        <a:rPr lang="en" sz="800"/>
                        <a:t>Cleanliness</a:t>
                      </a:r>
                      <a:endParaRPr sz="800"/>
                    </a:p>
                  </a:txBody>
                  <a:tcPr marL="56707" marR="56707" marT="56707" marB="56707">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a:t>Satisfaction level of Cleanliness</a:t>
                      </a:r>
                      <a:endParaRPr sz="800"/>
                    </a:p>
                  </a:txBody>
                  <a:tcPr marL="56707" marR="56707" marT="56707" marB="56707">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rPr>
                        <a:t>Ordinal: [0: Not Applicable; 1, 2, 3, 4, 5]</a:t>
                      </a:r>
                      <a:endParaRPr sz="800">
                        <a:solidFill>
                          <a:schemeClr val="dk1"/>
                        </a:solidFill>
                      </a:endParaRPr>
                    </a:p>
                  </a:txBody>
                  <a:tcPr marL="56707" marR="56707" marT="56707" marB="56707">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06252">
                <a:tc>
                  <a:txBody>
                    <a:bodyPr/>
                    <a:lstStyle/>
                    <a:p>
                      <a:pPr marL="0" lvl="0" indent="0" algn="l" rtl="0">
                        <a:spcBef>
                          <a:spcPts val="0"/>
                        </a:spcBef>
                        <a:spcAft>
                          <a:spcPts val="0"/>
                        </a:spcAft>
                        <a:buNone/>
                      </a:pPr>
                      <a:r>
                        <a:rPr lang="en" sz="800"/>
                        <a:t>Departure Delay in Minutes</a:t>
                      </a:r>
                      <a:endParaRPr sz="800"/>
                    </a:p>
                  </a:txBody>
                  <a:tcPr marL="56707" marR="56707" marT="56707" marB="56707">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a:t>Minutes delayed when departure</a:t>
                      </a:r>
                      <a:endParaRPr sz="800"/>
                    </a:p>
                  </a:txBody>
                  <a:tcPr marL="56707" marR="56707" marT="56707" marB="56707">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a:t>Integer: ex.50</a:t>
                      </a:r>
                      <a:endParaRPr sz="800">
                        <a:solidFill>
                          <a:schemeClr val="dk1"/>
                        </a:solidFill>
                      </a:endParaRPr>
                    </a:p>
                  </a:txBody>
                  <a:tcPr marL="56707" marR="56707" marT="56707" marB="56707">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06252">
                <a:tc>
                  <a:txBody>
                    <a:bodyPr/>
                    <a:lstStyle/>
                    <a:p>
                      <a:pPr marL="0" lvl="0" indent="0" algn="l" rtl="0">
                        <a:spcBef>
                          <a:spcPts val="0"/>
                        </a:spcBef>
                        <a:spcAft>
                          <a:spcPts val="0"/>
                        </a:spcAft>
                        <a:buClr>
                          <a:schemeClr val="dk1"/>
                        </a:buClr>
                        <a:buSzPts val="1100"/>
                        <a:buFont typeface="Arial"/>
                        <a:buNone/>
                      </a:pPr>
                      <a:r>
                        <a:rPr lang="en" sz="800">
                          <a:solidFill>
                            <a:schemeClr val="dk1"/>
                          </a:solidFill>
                        </a:rPr>
                        <a:t>Arrival Delay in Minutes</a:t>
                      </a:r>
                      <a:endParaRPr sz="800"/>
                    </a:p>
                  </a:txBody>
                  <a:tcPr marL="56707" marR="56707" marT="56707" marB="56707">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800">
                          <a:solidFill>
                            <a:schemeClr val="dk1"/>
                          </a:solidFill>
                        </a:rPr>
                        <a:t>Minutes delayed when arrival</a:t>
                      </a:r>
                      <a:endParaRPr sz="800"/>
                    </a:p>
                  </a:txBody>
                  <a:tcPr marL="56707" marR="56707" marT="56707" marB="56707">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a:t>Integer: ex.40</a:t>
                      </a:r>
                      <a:endParaRPr sz="800">
                        <a:solidFill>
                          <a:schemeClr val="dk1"/>
                        </a:solidFill>
                      </a:endParaRPr>
                    </a:p>
                  </a:txBody>
                  <a:tcPr marL="56707" marR="56707" marT="56707" marB="56707">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76402">
                <a:tc>
                  <a:txBody>
                    <a:bodyPr/>
                    <a:lstStyle/>
                    <a:p>
                      <a:pPr marL="0" lvl="0" indent="0" algn="l" rtl="0">
                        <a:spcBef>
                          <a:spcPts val="0"/>
                        </a:spcBef>
                        <a:spcAft>
                          <a:spcPts val="0"/>
                        </a:spcAft>
                        <a:buNone/>
                      </a:pPr>
                      <a:r>
                        <a:rPr lang="en" sz="800">
                          <a:solidFill>
                            <a:schemeClr val="dk1"/>
                          </a:solidFill>
                        </a:rPr>
                        <a:t>satisfaction</a:t>
                      </a:r>
                      <a:endParaRPr sz="800">
                        <a:solidFill>
                          <a:schemeClr val="dk1"/>
                        </a:solidFill>
                      </a:endParaRPr>
                    </a:p>
                  </a:txBody>
                  <a:tcPr marL="56707" marR="56707" marT="56707" marB="56707">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a:t>Airline satisfaction level</a:t>
                      </a:r>
                      <a:endParaRPr sz="800"/>
                    </a:p>
                  </a:txBody>
                  <a:tcPr marL="56707" marR="56707" marT="56707" marB="56707">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a:t>Binary: satisfied, neutral or dissatisfied</a:t>
                      </a:r>
                      <a:endParaRPr sz="800">
                        <a:solidFill>
                          <a:schemeClr val="dk1"/>
                        </a:solidFill>
                      </a:endParaRPr>
                    </a:p>
                  </a:txBody>
                  <a:tcPr marL="56707" marR="56707" marT="56707" marB="56707">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46552">
                <a:tc>
                  <a:txBody>
                    <a:bodyPr/>
                    <a:lstStyle/>
                    <a:p>
                      <a:pPr marL="0" lvl="0" indent="0" algn="l" rtl="0">
                        <a:spcBef>
                          <a:spcPts val="0"/>
                        </a:spcBef>
                        <a:spcAft>
                          <a:spcPts val="0"/>
                        </a:spcAft>
                        <a:buNone/>
                      </a:pPr>
                      <a:r>
                        <a:rPr lang="en" sz="800"/>
                        <a:t>Gate location</a:t>
                      </a:r>
                      <a:endParaRPr sz="800"/>
                    </a:p>
                  </a:txBody>
                  <a:tcPr marL="56707" marR="56707" marT="56707" marB="56707">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a:t>Satisfaction level of Gate location</a:t>
                      </a:r>
                      <a:endParaRPr sz="800"/>
                    </a:p>
                  </a:txBody>
                  <a:tcPr marL="56707" marR="56707" marT="56707" marB="56707">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rPr>
                        <a:t>Ordinal: [0: Not Applicable; 1, 2, 3, 4, 5]</a:t>
                      </a:r>
                      <a:endParaRPr sz="800">
                        <a:solidFill>
                          <a:schemeClr val="dk1"/>
                        </a:solidFill>
                      </a:endParaRPr>
                    </a:p>
                    <a:p>
                      <a:pPr marL="0" lvl="0" indent="0" algn="l" rtl="0">
                        <a:spcBef>
                          <a:spcPts val="0"/>
                        </a:spcBef>
                        <a:spcAft>
                          <a:spcPts val="0"/>
                        </a:spcAft>
                        <a:buNone/>
                      </a:pPr>
                      <a:endParaRPr sz="800"/>
                    </a:p>
                  </a:txBody>
                  <a:tcPr marL="56707" marR="56707" marT="56707" marB="56707">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646552">
                <a:tc>
                  <a:txBody>
                    <a:bodyPr/>
                    <a:lstStyle/>
                    <a:p>
                      <a:pPr marL="0" lvl="0" indent="0" algn="l" rtl="0">
                        <a:spcBef>
                          <a:spcPts val="0"/>
                        </a:spcBef>
                        <a:spcAft>
                          <a:spcPts val="0"/>
                        </a:spcAft>
                        <a:buNone/>
                      </a:pPr>
                      <a:r>
                        <a:rPr lang="en" sz="800"/>
                        <a:t>Food and drink</a:t>
                      </a:r>
                      <a:endParaRPr sz="800"/>
                    </a:p>
                  </a:txBody>
                  <a:tcPr marL="56707" marR="56707" marT="56707" marB="56707">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a:t>Satisfaction level of Food and drink</a:t>
                      </a:r>
                      <a:endParaRPr sz="800"/>
                    </a:p>
                  </a:txBody>
                  <a:tcPr marL="56707" marR="56707" marT="56707" marB="56707">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a:solidFill>
                            <a:schemeClr val="dk1"/>
                          </a:solidFill>
                        </a:rPr>
                        <a:t>Ordinal: [0: Not Applicable; 1, 2, 3, 4, 5]</a:t>
                      </a:r>
                      <a:endParaRPr sz="800">
                        <a:solidFill>
                          <a:schemeClr val="dk1"/>
                        </a:solidFill>
                      </a:endParaRPr>
                    </a:p>
                    <a:p>
                      <a:pPr marL="0" lvl="0" indent="0" algn="l" rtl="0">
                        <a:spcBef>
                          <a:spcPts val="0"/>
                        </a:spcBef>
                        <a:spcAft>
                          <a:spcPts val="0"/>
                        </a:spcAft>
                        <a:buNone/>
                      </a:pPr>
                      <a:endParaRPr sz="800"/>
                    </a:p>
                  </a:txBody>
                  <a:tcPr marL="56707" marR="56707" marT="56707" marB="56707">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
        <p:cNvGrpSpPr/>
        <p:nvPr/>
      </p:nvGrpSpPr>
      <p:grpSpPr>
        <a:xfrm>
          <a:off x="0" y="0"/>
          <a:ext cx="0" cy="0"/>
          <a:chOff x="0" y="0"/>
          <a:chExt cx="0" cy="0"/>
        </a:xfrm>
      </p:grpSpPr>
      <p:grpSp>
        <p:nvGrpSpPr>
          <p:cNvPr id="109" name="Group 108">
            <a:extLst>
              <a:ext uri="{FF2B5EF4-FFF2-40B4-BE49-F238E27FC236}">
                <a16:creationId xmlns:a16="http://schemas.microsoft.com/office/drawing/2014/main" id="{1095953A-7DC0-3F46-6E96-31FBC9B1A0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20378" y="-13730"/>
            <a:ext cx="3328924" cy="5162270"/>
            <a:chOff x="7760503" y="-18309"/>
            <a:chExt cx="4438566" cy="6883029"/>
          </a:xfrm>
        </p:grpSpPr>
        <p:sp>
          <p:nvSpPr>
            <p:cNvPr id="110" name="Rectangle 109">
              <a:extLst>
                <a:ext uri="{FF2B5EF4-FFF2-40B4-BE49-F238E27FC236}">
                  <a16:creationId xmlns:a16="http://schemas.microsoft.com/office/drawing/2014/main" id="{707A3D96-0FAB-1097-EDDA-3FEF83BF3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9EAB96BF-DFB3-4E65-F857-5FB098087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2" name="Rectangle 111">
              <a:extLst>
                <a:ext uri="{FF2B5EF4-FFF2-40B4-BE49-F238E27FC236}">
                  <a16:creationId xmlns:a16="http://schemas.microsoft.com/office/drawing/2014/main" id="{1F350EA2-C795-0DD6-A39B-C92018940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04AC1597-691C-C2BF-535E-B9DBBAA76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 name="Google Shape;103;p21"/>
          <p:cNvSpPr txBox="1">
            <a:spLocks noGrp="1"/>
          </p:cNvSpPr>
          <p:nvPr>
            <p:ph type="title"/>
          </p:nvPr>
        </p:nvSpPr>
        <p:spPr>
          <a:xfrm>
            <a:off x="6246160" y="1117022"/>
            <a:ext cx="2482661" cy="2240452"/>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2400" kern="1200">
                <a:solidFill>
                  <a:srgbClr val="FFFFFF"/>
                </a:solidFill>
                <a:latin typeface="+mj-lt"/>
                <a:ea typeface="+mj-ea"/>
                <a:cs typeface="+mj-cs"/>
              </a:rPr>
              <a:t>Data Dictionary</a:t>
            </a:r>
          </a:p>
        </p:txBody>
      </p:sp>
      <p:graphicFrame>
        <p:nvGraphicFramePr>
          <p:cNvPr id="104" name="Google Shape;104;p21"/>
          <p:cNvGraphicFramePr/>
          <p:nvPr>
            <p:extLst>
              <p:ext uri="{D42A27DB-BD31-4B8C-83A1-F6EECF244321}">
                <p14:modId xmlns:p14="http://schemas.microsoft.com/office/powerpoint/2010/main" val="2789329914"/>
              </p:ext>
            </p:extLst>
          </p:nvPr>
        </p:nvGraphicFramePr>
        <p:xfrm>
          <a:off x="578082" y="513299"/>
          <a:ext cx="4643984" cy="4135842"/>
        </p:xfrm>
        <a:graphic>
          <a:graphicData uri="http://schemas.openxmlformats.org/drawingml/2006/table">
            <a:tbl>
              <a:tblPr>
                <a:noFill/>
                <a:tableStyleId>{6EEC4414-B5B3-4DA5-A7BB-A004297462E3}</a:tableStyleId>
              </a:tblPr>
              <a:tblGrid>
                <a:gridCol w="1537269">
                  <a:extLst>
                    <a:ext uri="{9D8B030D-6E8A-4147-A177-3AD203B41FA5}">
                      <a16:colId xmlns:a16="http://schemas.microsoft.com/office/drawing/2014/main" val="20000"/>
                    </a:ext>
                  </a:extLst>
                </a:gridCol>
                <a:gridCol w="1537269">
                  <a:extLst>
                    <a:ext uri="{9D8B030D-6E8A-4147-A177-3AD203B41FA5}">
                      <a16:colId xmlns:a16="http://schemas.microsoft.com/office/drawing/2014/main" val="20001"/>
                    </a:ext>
                  </a:extLst>
                </a:gridCol>
                <a:gridCol w="1569446">
                  <a:extLst>
                    <a:ext uri="{9D8B030D-6E8A-4147-A177-3AD203B41FA5}">
                      <a16:colId xmlns:a16="http://schemas.microsoft.com/office/drawing/2014/main" val="20002"/>
                    </a:ext>
                  </a:extLst>
                </a:gridCol>
              </a:tblGrid>
              <a:tr h="295411">
                <a:tc>
                  <a:txBody>
                    <a:bodyPr/>
                    <a:lstStyle/>
                    <a:p>
                      <a:pPr marL="0" lvl="0" indent="0" algn="l" rtl="0">
                        <a:spcBef>
                          <a:spcPts val="0"/>
                        </a:spcBef>
                        <a:spcAft>
                          <a:spcPts val="0"/>
                        </a:spcAft>
                        <a:buNone/>
                      </a:pPr>
                      <a:r>
                        <a:rPr lang="en" sz="800"/>
                        <a:t>Variable name</a:t>
                      </a:r>
                      <a:endParaRPr sz="800"/>
                    </a:p>
                  </a:txBody>
                  <a:tcPr marL="54700" marR="54700" marT="54700" marB="54700"/>
                </a:tc>
                <a:tc>
                  <a:txBody>
                    <a:bodyPr/>
                    <a:lstStyle/>
                    <a:p>
                      <a:pPr marL="0" lvl="0" indent="0" algn="l" rtl="0">
                        <a:spcBef>
                          <a:spcPts val="0"/>
                        </a:spcBef>
                        <a:spcAft>
                          <a:spcPts val="0"/>
                        </a:spcAft>
                        <a:buNone/>
                      </a:pPr>
                      <a:r>
                        <a:rPr lang="en" sz="800"/>
                        <a:t>Definition (meaning)</a:t>
                      </a:r>
                      <a:endParaRPr sz="800"/>
                    </a:p>
                  </a:txBody>
                  <a:tcPr marL="54700" marR="54700" marT="54700" marB="54700"/>
                </a:tc>
                <a:tc>
                  <a:txBody>
                    <a:bodyPr/>
                    <a:lstStyle/>
                    <a:p>
                      <a:pPr marL="0" lvl="0" indent="0" algn="l" rtl="0">
                        <a:spcBef>
                          <a:spcPts val="0"/>
                        </a:spcBef>
                        <a:spcAft>
                          <a:spcPts val="0"/>
                        </a:spcAft>
                        <a:buNone/>
                      </a:pPr>
                      <a:r>
                        <a:rPr lang="en" sz="800"/>
                        <a:t>Domain</a:t>
                      </a:r>
                      <a:endParaRPr sz="800"/>
                    </a:p>
                  </a:txBody>
                  <a:tcPr marL="54700" marR="54700" marT="54700" marB="54700"/>
                </a:tc>
                <a:extLst>
                  <a:ext uri="{0D108BD9-81ED-4DB2-BD59-A6C34878D82A}">
                    <a16:rowId xmlns:a16="http://schemas.microsoft.com/office/drawing/2014/main" val="10000"/>
                  </a:ext>
                </a:extLst>
              </a:tr>
              <a:tr h="295411">
                <a:tc>
                  <a:txBody>
                    <a:bodyPr/>
                    <a:lstStyle/>
                    <a:p>
                      <a:pPr marL="0" lvl="0" indent="0" algn="l" rtl="0">
                        <a:spcBef>
                          <a:spcPts val="0"/>
                        </a:spcBef>
                        <a:spcAft>
                          <a:spcPts val="0"/>
                        </a:spcAft>
                        <a:buNone/>
                      </a:pPr>
                      <a:r>
                        <a:rPr lang="en" sz="800"/>
                        <a:t>Airline Name</a:t>
                      </a:r>
                      <a:endParaRPr sz="800"/>
                    </a:p>
                  </a:txBody>
                  <a:tcPr marL="54700" marR="54700" marT="54700" marB="54700"/>
                </a:tc>
                <a:tc>
                  <a:txBody>
                    <a:bodyPr/>
                    <a:lstStyle/>
                    <a:p>
                      <a:pPr marL="0" lvl="0" indent="0" algn="l" rtl="0">
                        <a:spcBef>
                          <a:spcPts val="0"/>
                        </a:spcBef>
                        <a:spcAft>
                          <a:spcPts val="0"/>
                        </a:spcAft>
                        <a:buNone/>
                      </a:pPr>
                      <a:r>
                        <a:rPr lang="en" sz="800"/>
                        <a:t>Name of airline</a:t>
                      </a:r>
                      <a:endParaRPr sz="800"/>
                    </a:p>
                  </a:txBody>
                  <a:tcPr marL="54700" marR="54700" marT="54700" marB="54700"/>
                </a:tc>
                <a:tc>
                  <a:txBody>
                    <a:bodyPr/>
                    <a:lstStyle/>
                    <a:p>
                      <a:pPr marL="0" lvl="0" indent="0" algn="l" rtl="0">
                        <a:spcBef>
                          <a:spcPts val="0"/>
                        </a:spcBef>
                        <a:spcAft>
                          <a:spcPts val="0"/>
                        </a:spcAft>
                        <a:buNone/>
                      </a:pPr>
                      <a:r>
                        <a:rPr lang="en" sz="800"/>
                        <a:t>String: ex. AB Aviation</a:t>
                      </a:r>
                      <a:endParaRPr sz="800"/>
                    </a:p>
                  </a:txBody>
                  <a:tcPr marL="54700" marR="54700" marT="54700" marB="54700"/>
                </a:tc>
                <a:extLst>
                  <a:ext uri="{0D108BD9-81ED-4DB2-BD59-A6C34878D82A}">
                    <a16:rowId xmlns:a16="http://schemas.microsoft.com/office/drawing/2014/main" val="10001"/>
                  </a:ext>
                </a:extLst>
              </a:tr>
              <a:tr h="459538">
                <a:tc>
                  <a:txBody>
                    <a:bodyPr/>
                    <a:lstStyle/>
                    <a:p>
                      <a:pPr marL="0" lvl="0" indent="0" algn="l" rtl="0">
                        <a:spcBef>
                          <a:spcPts val="0"/>
                        </a:spcBef>
                        <a:spcAft>
                          <a:spcPts val="0"/>
                        </a:spcAft>
                        <a:buNone/>
                      </a:pPr>
                      <a:r>
                        <a:rPr lang="en" sz="800"/>
                        <a:t>Overall Rating</a:t>
                      </a:r>
                      <a:endParaRPr sz="800"/>
                    </a:p>
                  </a:txBody>
                  <a:tcPr marL="54700" marR="54700" marT="54700" marB="54700"/>
                </a:tc>
                <a:tc>
                  <a:txBody>
                    <a:bodyPr/>
                    <a:lstStyle/>
                    <a:p>
                      <a:pPr marL="0" lvl="0" indent="0" algn="l" rtl="0">
                        <a:spcBef>
                          <a:spcPts val="0"/>
                        </a:spcBef>
                        <a:spcAft>
                          <a:spcPts val="0"/>
                        </a:spcAft>
                        <a:buNone/>
                      </a:pPr>
                      <a:r>
                        <a:rPr lang="en" sz="800"/>
                        <a:t>Overall rating</a:t>
                      </a:r>
                      <a:endParaRPr sz="800"/>
                    </a:p>
                  </a:txBody>
                  <a:tcPr marL="54700" marR="54700" marT="54700" marB="54700"/>
                </a:tc>
                <a:tc>
                  <a:txBody>
                    <a:bodyPr/>
                    <a:lstStyle/>
                    <a:p>
                      <a:pPr marL="0" lvl="0" indent="0" algn="l" rtl="0">
                        <a:spcBef>
                          <a:spcPts val="0"/>
                        </a:spcBef>
                        <a:spcAft>
                          <a:spcPts val="0"/>
                        </a:spcAft>
                        <a:buNone/>
                      </a:pPr>
                      <a:r>
                        <a:rPr lang="en" sz="800"/>
                        <a:t>Ordinal: [n: N/A: 1,2,3,4,5,6,7,8,9]</a:t>
                      </a:r>
                      <a:endParaRPr sz="800"/>
                    </a:p>
                  </a:txBody>
                  <a:tcPr marL="54700" marR="54700" marT="54700" marB="54700"/>
                </a:tc>
                <a:extLst>
                  <a:ext uri="{0D108BD9-81ED-4DB2-BD59-A6C34878D82A}">
                    <a16:rowId xmlns:a16="http://schemas.microsoft.com/office/drawing/2014/main" val="10002"/>
                  </a:ext>
                </a:extLst>
              </a:tr>
              <a:tr h="459538">
                <a:tc>
                  <a:txBody>
                    <a:bodyPr/>
                    <a:lstStyle/>
                    <a:p>
                      <a:pPr marL="0" lvl="0" indent="0" algn="l" rtl="0">
                        <a:spcBef>
                          <a:spcPts val="0"/>
                        </a:spcBef>
                        <a:spcAft>
                          <a:spcPts val="0"/>
                        </a:spcAft>
                        <a:buNone/>
                      </a:pPr>
                      <a:r>
                        <a:rPr lang="en" sz="800"/>
                        <a:t>Review_Title</a:t>
                      </a:r>
                      <a:endParaRPr sz="800"/>
                    </a:p>
                  </a:txBody>
                  <a:tcPr marL="54700" marR="54700" marT="54700" marB="54700"/>
                </a:tc>
                <a:tc>
                  <a:txBody>
                    <a:bodyPr/>
                    <a:lstStyle/>
                    <a:p>
                      <a:pPr marL="0" lvl="0" indent="0" algn="l" rtl="0">
                        <a:spcBef>
                          <a:spcPts val="0"/>
                        </a:spcBef>
                        <a:spcAft>
                          <a:spcPts val="0"/>
                        </a:spcAft>
                        <a:buNone/>
                      </a:pPr>
                      <a:r>
                        <a:rPr lang="en" sz="800"/>
                        <a:t>Review title</a:t>
                      </a:r>
                      <a:endParaRPr sz="800"/>
                    </a:p>
                  </a:txBody>
                  <a:tcPr marL="54700" marR="54700" marT="54700" marB="54700"/>
                </a:tc>
                <a:tc>
                  <a:txBody>
                    <a:bodyPr/>
                    <a:lstStyle/>
                    <a:p>
                      <a:pPr marL="0" lvl="0" indent="0" algn="l" rtl="0">
                        <a:spcBef>
                          <a:spcPts val="0"/>
                        </a:spcBef>
                        <a:spcAft>
                          <a:spcPts val="0"/>
                        </a:spcAft>
                        <a:buNone/>
                      </a:pPr>
                      <a:r>
                        <a:rPr lang="en" sz="800"/>
                        <a:t>String: ex. ‘Aircalin customer review’</a:t>
                      </a:r>
                      <a:endParaRPr sz="800"/>
                    </a:p>
                  </a:txBody>
                  <a:tcPr marL="54700" marR="54700" marT="54700" marB="54700"/>
                </a:tc>
                <a:extLst>
                  <a:ext uri="{0D108BD9-81ED-4DB2-BD59-A6C34878D82A}">
                    <a16:rowId xmlns:a16="http://schemas.microsoft.com/office/drawing/2014/main" val="10003"/>
                  </a:ext>
                </a:extLst>
              </a:tr>
              <a:tr h="459538">
                <a:tc>
                  <a:txBody>
                    <a:bodyPr/>
                    <a:lstStyle/>
                    <a:p>
                      <a:pPr marL="0" lvl="0" indent="0" algn="l" rtl="0">
                        <a:spcBef>
                          <a:spcPts val="0"/>
                        </a:spcBef>
                        <a:spcAft>
                          <a:spcPts val="0"/>
                        </a:spcAft>
                        <a:buNone/>
                      </a:pPr>
                      <a:r>
                        <a:rPr lang="en" sz="800"/>
                        <a:t>Review Date</a:t>
                      </a:r>
                      <a:endParaRPr sz="800"/>
                    </a:p>
                  </a:txBody>
                  <a:tcPr marL="54700" marR="54700" marT="54700" marB="54700"/>
                </a:tc>
                <a:tc>
                  <a:txBody>
                    <a:bodyPr/>
                    <a:lstStyle/>
                    <a:p>
                      <a:pPr marL="0" lvl="0" indent="0" algn="l" rtl="0">
                        <a:spcBef>
                          <a:spcPts val="0"/>
                        </a:spcBef>
                        <a:spcAft>
                          <a:spcPts val="0"/>
                        </a:spcAft>
                        <a:buNone/>
                      </a:pPr>
                      <a:r>
                        <a:rPr lang="en" sz="800"/>
                        <a:t>Date in </a:t>
                      </a:r>
                      <a:endParaRPr sz="800"/>
                    </a:p>
                  </a:txBody>
                  <a:tcPr marL="54700" marR="54700" marT="54700" marB="54700"/>
                </a:tc>
                <a:tc>
                  <a:txBody>
                    <a:bodyPr/>
                    <a:lstStyle/>
                    <a:p>
                      <a:pPr marL="0" lvl="0" indent="0" algn="l" rtl="0">
                        <a:spcBef>
                          <a:spcPts val="0"/>
                        </a:spcBef>
                        <a:spcAft>
                          <a:spcPts val="0"/>
                        </a:spcAft>
                        <a:buNone/>
                      </a:pPr>
                      <a:r>
                        <a:rPr lang="en" sz="800"/>
                        <a:t>String: ex. 23rd February 2009</a:t>
                      </a:r>
                      <a:endParaRPr sz="800"/>
                    </a:p>
                  </a:txBody>
                  <a:tcPr marL="54700" marR="54700" marT="54700" marB="54700"/>
                </a:tc>
                <a:extLst>
                  <a:ext uri="{0D108BD9-81ED-4DB2-BD59-A6C34878D82A}">
                    <a16:rowId xmlns:a16="http://schemas.microsoft.com/office/drawing/2014/main" val="10004"/>
                  </a:ext>
                </a:extLst>
              </a:tr>
              <a:tr h="459538">
                <a:tc>
                  <a:txBody>
                    <a:bodyPr/>
                    <a:lstStyle/>
                    <a:p>
                      <a:pPr marL="0" lvl="0" indent="0" algn="l" rtl="0">
                        <a:spcBef>
                          <a:spcPts val="0"/>
                        </a:spcBef>
                        <a:spcAft>
                          <a:spcPts val="0"/>
                        </a:spcAft>
                        <a:buNone/>
                      </a:pPr>
                      <a:r>
                        <a:rPr lang="en" sz="800"/>
                        <a:t>Verified</a:t>
                      </a:r>
                      <a:endParaRPr sz="800"/>
                    </a:p>
                  </a:txBody>
                  <a:tcPr marL="54700" marR="54700" marT="54700" marB="54700"/>
                </a:tc>
                <a:tc>
                  <a:txBody>
                    <a:bodyPr/>
                    <a:lstStyle/>
                    <a:p>
                      <a:pPr marL="0" lvl="0" indent="0" algn="l" rtl="0">
                        <a:spcBef>
                          <a:spcPts val="0"/>
                        </a:spcBef>
                        <a:spcAft>
                          <a:spcPts val="0"/>
                        </a:spcAft>
                        <a:buNone/>
                      </a:pPr>
                      <a:r>
                        <a:rPr lang="en" sz="800"/>
                        <a:t>Verification of the review</a:t>
                      </a:r>
                      <a:endParaRPr sz="800"/>
                    </a:p>
                  </a:txBody>
                  <a:tcPr marL="54700" marR="54700" marT="54700" marB="54700"/>
                </a:tc>
                <a:tc>
                  <a:txBody>
                    <a:bodyPr/>
                    <a:lstStyle/>
                    <a:p>
                      <a:pPr marL="0" lvl="0" indent="0" algn="l" rtl="0">
                        <a:spcBef>
                          <a:spcPts val="0"/>
                        </a:spcBef>
                        <a:spcAft>
                          <a:spcPts val="0"/>
                        </a:spcAft>
                        <a:buNone/>
                      </a:pPr>
                      <a:r>
                        <a:rPr lang="en" sz="800"/>
                        <a:t>Binary: True/False</a:t>
                      </a:r>
                      <a:endParaRPr sz="800"/>
                    </a:p>
                  </a:txBody>
                  <a:tcPr marL="54700" marR="54700" marT="54700" marB="54700"/>
                </a:tc>
                <a:extLst>
                  <a:ext uri="{0D108BD9-81ED-4DB2-BD59-A6C34878D82A}">
                    <a16:rowId xmlns:a16="http://schemas.microsoft.com/office/drawing/2014/main" val="10005"/>
                  </a:ext>
                </a:extLst>
              </a:tr>
              <a:tr h="623665">
                <a:tc>
                  <a:txBody>
                    <a:bodyPr/>
                    <a:lstStyle/>
                    <a:p>
                      <a:pPr marL="0" lvl="0" indent="0" algn="l" rtl="0">
                        <a:spcBef>
                          <a:spcPts val="0"/>
                        </a:spcBef>
                        <a:spcAft>
                          <a:spcPts val="0"/>
                        </a:spcAft>
                        <a:buNone/>
                      </a:pPr>
                      <a:r>
                        <a:rPr lang="en" sz="800"/>
                        <a:t>Review</a:t>
                      </a:r>
                      <a:endParaRPr sz="800"/>
                    </a:p>
                  </a:txBody>
                  <a:tcPr marL="54700" marR="54700" marT="54700" marB="54700"/>
                </a:tc>
                <a:tc>
                  <a:txBody>
                    <a:bodyPr/>
                    <a:lstStyle/>
                    <a:p>
                      <a:pPr marL="0" lvl="0" indent="0" algn="l" rtl="0">
                        <a:spcBef>
                          <a:spcPts val="0"/>
                        </a:spcBef>
                        <a:spcAft>
                          <a:spcPts val="0"/>
                        </a:spcAft>
                        <a:buNone/>
                      </a:pPr>
                      <a:r>
                        <a:rPr lang="en" sz="800"/>
                        <a:t>Customer review message</a:t>
                      </a:r>
                      <a:endParaRPr sz="800"/>
                    </a:p>
                  </a:txBody>
                  <a:tcPr marL="54700" marR="54700" marT="54700" marB="54700"/>
                </a:tc>
                <a:tc>
                  <a:txBody>
                    <a:bodyPr/>
                    <a:lstStyle/>
                    <a:p>
                      <a:pPr marL="0" lvl="0" indent="0" algn="l" rtl="0">
                        <a:spcBef>
                          <a:spcPts val="0"/>
                        </a:spcBef>
                        <a:spcAft>
                          <a:spcPts val="0"/>
                        </a:spcAft>
                        <a:buNone/>
                      </a:pPr>
                      <a:r>
                        <a:rPr lang="en" sz="800"/>
                        <a:t>String: ex. ‘Great service fair price very attentive crew..’</a:t>
                      </a:r>
                      <a:endParaRPr sz="800"/>
                    </a:p>
                  </a:txBody>
                  <a:tcPr marL="54700" marR="54700" marT="54700" marB="54700"/>
                </a:tc>
                <a:extLst>
                  <a:ext uri="{0D108BD9-81ED-4DB2-BD59-A6C34878D82A}">
                    <a16:rowId xmlns:a16="http://schemas.microsoft.com/office/drawing/2014/main" val="10006"/>
                  </a:ext>
                </a:extLst>
              </a:tr>
              <a:tr h="295411">
                <a:tc>
                  <a:txBody>
                    <a:bodyPr/>
                    <a:lstStyle/>
                    <a:p>
                      <a:pPr marL="0" lvl="0" indent="0" algn="l" rtl="0">
                        <a:spcBef>
                          <a:spcPts val="0"/>
                        </a:spcBef>
                        <a:spcAft>
                          <a:spcPts val="0"/>
                        </a:spcAft>
                        <a:buNone/>
                      </a:pPr>
                      <a:r>
                        <a:rPr lang="en" sz="800"/>
                        <a:t>Aircraft</a:t>
                      </a:r>
                      <a:endParaRPr sz="800"/>
                    </a:p>
                  </a:txBody>
                  <a:tcPr marL="54700" marR="54700" marT="54700" marB="54700"/>
                </a:tc>
                <a:tc>
                  <a:txBody>
                    <a:bodyPr/>
                    <a:lstStyle/>
                    <a:p>
                      <a:pPr marL="0" lvl="0" indent="0" algn="l" rtl="0">
                        <a:spcBef>
                          <a:spcPts val="0"/>
                        </a:spcBef>
                        <a:spcAft>
                          <a:spcPts val="0"/>
                        </a:spcAft>
                        <a:buNone/>
                      </a:pPr>
                      <a:r>
                        <a:rPr lang="en" sz="800"/>
                        <a:t>Name of the aircraft</a:t>
                      </a:r>
                      <a:endParaRPr sz="800"/>
                    </a:p>
                  </a:txBody>
                  <a:tcPr marL="54700" marR="54700" marT="54700" marB="54700"/>
                </a:tc>
                <a:tc>
                  <a:txBody>
                    <a:bodyPr/>
                    <a:lstStyle/>
                    <a:p>
                      <a:pPr marL="0" lvl="0" indent="0" algn="l" rtl="0">
                        <a:spcBef>
                          <a:spcPts val="0"/>
                        </a:spcBef>
                        <a:spcAft>
                          <a:spcPts val="0"/>
                        </a:spcAft>
                        <a:buNone/>
                      </a:pPr>
                      <a:r>
                        <a:rPr lang="en" sz="800"/>
                        <a:t>String: ex.TU304</a:t>
                      </a:r>
                      <a:endParaRPr sz="800"/>
                    </a:p>
                  </a:txBody>
                  <a:tcPr marL="54700" marR="54700" marT="54700" marB="54700"/>
                </a:tc>
                <a:extLst>
                  <a:ext uri="{0D108BD9-81ED-4DB2-BD59-A6C34878D82A}">
                    <a16:rowId xmlns:a16="http://schemas.microsoft.com/office/drawing/2014/main" val="10007"/>
                  </a:ext>
                </a:extLst>
              </a:tr>
              <a:tr h="787792">
                <a:tc>
                  <a:txBody>
                    <a:bodyPr/>
                    <a:lstStyle/>
                    <a:p>
                      <a:pPr marL="0" lvl="0" indent="0" algn="l" rtl="0">
                        <a:spcBef>
                          <a:spcPts val="0"/>
                        </a:spcBef>
                        <a:spcAft>
                          <a:spcPts val="0"/>
                        </a:spcAft>
                        <a:buNone/>
                      </a:pPr>
                      <a:r>
                        <a:rPr lang="en" sz="800"/>
                        <a:t>Type Of Traveller</a:t>
                      </a:r>
                      <a:endParaRPr sz="800"/>
                    </a:p>
                  </a:txBody>
                  <a:tcPr marL="54700" marR="54700" marT="54700" marB="54700"/>
                </a:tc>
                <a:tc>
                  <a:txBody>
                    <a:bodyPr/>
                    <a:lstStyle/>
                    <a:p>
                      <a:pPr marL="0" lvl="0" indent="0" algn="l" rtl="0">
                        <a:spcBef>
                          <a:spcPts val="0"/>
                        </a:spcBef>
                        <a:spcAft>
                          <a:spcPts val="0"/>
                        </a:spcAft>
                        <a:buNone/>
                      </a:pPr>
                      <a:r>
                        <a:rPr lang="en" sz="800"/>
                        <a:t>Reason for travel</a:t>
                      </a:r>
                      <a:endParaRPr sz="800"/>
                    </a:p>
                  </a:txBody>
                  <a:tcPr marL="54700" marR="54700" marT="54700" marB="54700"/>
                </a:tc>
                <a:tc>
                  <a:txBody>
                    <a:bodyPr/>
                    <a:lstStyle/>
                    <a:p>
                      <a:pPr marL="0" lvl="0" indent="0" algn="l" rtl="0">
                        <a:spcBef>
                          <a:spcPts val="0"/>
                        </a:spcBef>
                        <a:spcAft>
                          <a:spcPts val="0"/>
                        </a:spcAft>
                        <a:buNone/>
                      </a:pPr>
                      <a:r>
                        <a:rPr lang="en" sz="800"/>
                        <a:t>Categorical: Solo Leisure, Business, Couple Leisure, Family Leisure</a:t>
                      </a:r>
                      <a:endParaRPr sz="800"/>
                    </a:p>
                  </a:txBody>
                  <a:tcPr marL="54700" marR="54700" marT="54700" marB="54700"/>
                </a:tc>
                <a:extLst>
                  <a:ext uri="{0D108BD9-81ED-4DB2-BD59-A6C34878D82A}">
                    <a16:rowId xmlns:a16="http://schemas.microsoft.com/office/drawing/2014/main" val="10008"/>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TotalTime>
  <Words>1575</Words>
  <Application>Microsoft Macintosh PowerPoint</Application>
  <PresentationFormat>On-screen Show (16:9)</PresentationFormat>
  <Paragraphs>309</Paragraphs>
  <Slides>44</Slides>
  <Notes>44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EDA: Airline Passenger Satisfaction </vt:lpstr>
      <vt:lpstr>Introduction</vt:lpstr>
      <vt:lpstr>Project Objectives </vt:lpstr>
      <vt:lpstr>Project Objectives </vt:lpstr>
      <vt:lpstr>Dataset Selection</vt:lpstr>
      <vt:lpstr>Data Dictionary</vt:lpstr>
      <vt:lpstr>Data Dictionary cont.</vt:lpstr>
      <vt:lpstr>Data dictionary cont.</vt:lpstr>
      <vt:lpstr>Data Dictionary</vt:lpstr>
      <vt:lpstr>Data Dictionary cont.</vt:lpstr>
      <vt:lpstr>Data Dictionary cont.</vt:lpstr>
      <vt:lpstr>Exploratory Data Analysis (EDA) Process</vt:lpstr>
      <vt:lpstr>PowerPoint Presentation</vt:lpstr>
      <vt:lpstr>Dashboard Design and Presentation</vt:lpstr>
      <vt:lpstr>Datasets</vt:lpstr>
      <vt:lpstr>Heatmap test.csv general factors satsifaction</vt:lpstr>
      <vt:lpstr>Total Airline Flying Sentiment</vt:lpstr>
      <vt:lpstr>Flying Sentiment by Gender</vt:lpstr>
      <vt:lpstr>Flight Class Sentiment</vt:lpstr>
      <vt:lpstr>Travel Purpose Sentiment</vt:lpstr>
      <vt:lpstr>Age by Customer Type</vt:lpstr>
      <vt:lpstr>Travel Purpose Class</vt:lpstr>
      <vt:lpstr>PowerPoint Presentation</vt:lpstr>
      <vt:lpstr>Arrival vs Delay Time Sentiment</vt:lpstr>
      <vt:lpstr>Arrival Delay vs Departure Delay vs Entertainment Sentiment</vt:lpstr>
      <vt:lpstr>Arrival Delay vs Departure Delay vs Flight Distance Sentiment</vt:lpstr>
      <vt:lpstr>Reviews Words Cloud Frequency</vt:lpstr>
      <vt:lpstr>Reviews Words Cloud Frequency</vt:lpstr>
      <vt:lpstr>Bubble chart: Arrival Delay, distance, type of travel, satifsaciton</vt:lpstr>
      <vt:lpstr>Bubble chart: Dep Delay, distance, type of travel, satifsaciton </vt:lpstr>
      <vt:lpstr>Scattermatrix: age, distance, depart, arrival</vt:lpstr>
      <vt:lpstr>Heatmap Business</vt:lpstr>
      <vt:lpstr>Heatmap Personal</vt:lpstr>
      <vt:lpstr>United Airlines</vt:lpstr>
      <vt:lpstr>Air France</vt:lpstr>
      <vt:lpstr>Ryanair</vt:lpstr>
      <vt:lpstr>Air China</vt:lpstr>
      <vt:lpstr>Delta Airlines</vt:lpstr>
      <vt:lpstr>Air France Ratings</vt:lpstr>
      <vt:lpstr>United Airlines Ratings</vt:lpstr>
      <vt:lpstr>Air China Ratings</vt:lpstr>
      <vt:lpstr>Delta Airlines Ratings</vt:lpstr>
      <vt:lpstr>Ryanair Ratings  </vt:lpstr>
      <vt:lpstr>Challenges, Lessons Learned and Future 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Airline Passenger Satisfaction </dc:title>
  <cp:lastModifiedBy>Jamie parra</cp:lastModifiedBy>
  <cp:revision>14</cp:revision>
  <dcterms:modified xsi:type="dcterms:W3CDTF">2023-12-04T21:35:58Z</dcterms:modified>
</cp:coreProperties>
</file>